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 id="260" r:id="rId13"/>
    <p:sldId id="261" r:id="rId14"/>
    <p:sldId id="262" r:id="rId15"/>
    <p:sldId id="263" r:id="rId16"/>
    <p:sldId id="264" r:id="rId17"/>
    <p:sldId id="265" r:id="rId18"/>
  </p:sldIdLst>
  <p:sldSz cy="10058400" cx="7772400"/>
  <p:notesSz cx="6858000" cy="9144000"/>
  <p:embeddedFontLst>
    <p:embeddedFont>
      <p:font typeface="Halant"/>
      <p:regular r:id="rId19"/>
      <p:bold r:id="rId20"/>
    </p:embeddedFont>
    <p:embeddedFont>
      <p:font typeface="Inter SemiBold"/>
      <p:regular r:id="rId21"/>
      <p:bold r:id="rId22"/>
      <p:italic r:id="rId23"/>
      <p:boldItalic r:id="rId24"/>
    </p:embeddedFont>
    <p:embeddedFont>
      <p:font typeface="Inter"/>
      <p:regular r:id="rId25"/>
      <p:bold r:id="rId26"/>
      <p:italic r:id="rId27"/>
      <p:boldItalic r:id="rId28"/>
    </p:embeddedFont>
    <p:embeddedFont>
      <p:font typeface="Plus Jakarta Sans"/>
      <p:regular r:id="rId29"/>
      <p:bold r:id="rId30"/>
      <p:italic r:id="rId31"/>
      <p:boldItalic r:id="rId32"/>
    </p:embeddedFont>
    <p:embeddedFont>
      <p:font typeface="Plus Jakarta Sans Medium"/>
      <p:regular r:id="rId33"/>
      <p:bold r:id="rId34"/>
      <p:italic r:id="rId35"/>
      <p:boldItalic r:id="rId3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5FA63BD2-23F0-4082-998D-CA37DFB277DC}">
  <a:tblStyle styleId="{5FA63BD2-23F0-4082-998D-CA37DFB277DC}"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7F800CB2-B749-4670-B51D-042A2C8911E7}"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Halant-bold.fntdata"/><Relationship Id="rId22" Type="http://schemas.openxmlformats.org/officeDocument/2006/relationships/font" Target="fonts/InterSemiBold-bold.fntdata"/><Relationship Id="rId21" Type="http://schemas.openxmlformats.org/officeDocument/2006/relationships/font" Target="fonts/InterSemiBold-regular.fntdata"/><Relationship Id="rId24" Type="http://schemas.openxmlformats.org/officeDocument/2006/relationships/font" Target="fonts/InterSemiBold-boldItalic.fntdata"/><Relationship Id="rId23" Type="http://schemas.openxmlformats.org/officeDocument/2006/relationships/font" Target="fonts/InterSemiBold-italic.fntdata"/><Relationship Id="rId1" Type="http://schemas.openxmlformats.org/officeDocument/2006/relationships/theme" Target="theme/theme4.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6" Type="http://schemas.openxmlformats.org/officeDocument/2006/relationships/font" Target="fonts/Inter-bold.fntdata"/><Relationship Id="rId25" Type="http://schemas.openxmlformats.org/officeDocument/2006/relationships/font" Target="fonts/Inter-regular.fntdata"/><Relationship Id="rId28" Type="http://schemas.openxmlformats.org/officeDocument/2006/relationships/font" Target="fonts/Inter-boldItalic.fntdata"/><Relationship Id="rId27" Type="http://schemas.openxmlformats.org/officeDocument/2006/relationships/font" Target="fonts/Inter-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regular.fntdata"/><Relationship Id="rId7" Type="http://schemas.openxmlformats.org/officeDocument/2006/relationships/slideMaster" Target="slideMasters/slideMaster3.xml"/><Relationship Id="rId8" Type="http://schemas.openxmlformats.org/officeDocument/2006/relationships/notesMaster" Target="notesMasters/notesMaster1.xml"/><Relationship Id="rId31" Type="http://schemas.openxmlformats.org/officeDocument/2006/relationships/font" Target="fonts/PlusJakartaSans-italic.fntdata"/><Relationship Id="rId30" Type="http://schemas.openxmlformats.org/officeDocument/2006/relationships/font" Target="fonts/PlusJakartaSans-bold.fntdata"/><Relationship Id="rId11" Type="http://schemas.openxmlformats.org/officeDocument/2006/relationships/slide" Target="slides/slide3.xml"/><Relationship Id="rId33" Type="http://schemas.openxmlformats.org/officeDocument/2006/relationships/font" Target="fonts/PlusJakartaSansMedium-regular.fntdata"/><Relationship Id="rId10" Type="http://schemas.openxmlformats.org/officeDocument/2006/relationships/slide" Target="slides/slide2.xml"/><Relationship Id="rId32" Type="http://schemas.openxmlformats.org/officeDocument/2006/relationships/font" Target="fonts/PlusJakartaSans-boldItalic.fntdata"/><Relationship Id="rId13" Type="http://schemas.openxmlformats.org/officeDocument/2006/relationships/slide" Target="slides/slide5.xml"/><Relationship Id="rId35" Type="http://schemas.openxmlformats.org/officeDocument/2006/relationships/font" Target="fonts/PlusJakartaSansMedium-italic.fntdata"/><Relationship Id="rId12" Type="http://schemas.openxmlformats.org/officeDocument/2006/relationships/slide" Target="slides/slide4.xml"/><Relationship Id="rId34" Type="http://schemas.openxmlformats.org/officeDocument/2006/relationships/font" Target="fonts/PlusJakartaSansMedium-bold.fntdata"/><Relationship Id="rId15" Type="http://schemas.openxmlformats.org/officeDocument/2006/relationships/slide" Target="slides/slide7.xml"/><Relationship Id="rId14" Type="http://schemas.openxmlformats.org/officeDocument/2006/relationships/slide" Target="slides/slide6.xml"/><Relationship Id="rId36" Type="http://schemas.openxmlformats.org/officeDocument/2006/relationships/font" Target="fonts/PlusJakartaSansMedium-boldItalic.fntdata"/><Relationship Id="rId17" Type="http://schemas.openxmlformats.org/officeDocument/2006/relationships/slide" Target="slides/slide9.xml"/><Relationship Id="rId16" Type="http://schemas.openxmlformats.org/officeDocument/2006/relationships/slide" Target="slides/slide8.xml"/><Relationship Id="rId19" Type="http://schemas.openxmlformats.org/officeDocument/2006/relationships/font" Target="fonts/Halant-regular.fntdata"/><Relationship Id="rId18"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4ed0cbc560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4ed0cbc56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4" name="Shape 244"/>
        <p:cNvGrpSpPr/>
        <p:nvPr/>
      </p:nvGrpSpPr>
      <p:grpSpPr>
        <a:xfrm>
          <a:off x="0" y="0"/>
          <a:ext cx="0" cy="0"/>
          <a:chOff x="0" y="0"/>
          <a:chExt cx="0" cy="0"/>
        </a:xfrm>
      </p:grpSpPr>
      <p:sp>
        <p:nvSpPr>
          <p:cNvPr id="245" name="Google Shape;245;g3596ad1d2ab_0_30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46" name="Google Shape;246;g3596ad1d2ab_0_30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g35848b3514a_0_40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1" name="Google Shape;151;g35848b3514a_0_4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g35848b3514a_0_46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1" name="Google Shape;161;g35848b3514a_0_4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 name="Shape 169"/>
        <p:cNvGrpSpPr/>
        <p:nvPr/>
      </p:nvGrpSpPr>
      <p:grpSpPr>
        <a:xfrm>
          <a:off x="0" y="0"/>
          <a:ext cx="0" cy="0"/>
          <a:chOff x="0" y="0"/>
          <a:chExt cx="0" cy="0"/>
        </a:xfrm>
      </p:grpSpPr>
      <p:sp>
        <p:nvSpPr>
          <p:cNvPr id="170" name="Google Shape;170;g3596ad1d2ab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1" name="Google Shape;171;g3596ad1d2a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 name="Shape 180"/>
        <p:cNvGrpSpPr/>
        <p:nvPr/>
      </p:nvGrpSpPr>
      <p:grpSpPr>
        <a:xfrm>
          <a:off x="0" y="0"/>
          <a:ext cx="0" cy="0"/>
          <a:chOff x="0" y="0"/>
          <a:chExt cx="0" cy="0"/>
        </a:xfrm>
      </p:grpSpPr>
      <p:sp>
        <p:nvSpPr>
          <p:cNvPr id="181" name="Google Shape;181;g3596ad1d2ab_0_15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2" name="Google Shape;182;g3596ad1d2ab_0_1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g3596ad1d2ab_0_24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3" name="Google Shape;193;g3596ad1d2ab_0_2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0" name="Shape 210"/>
        <p:cNvGrpSpPr/>
        <p:nvPr/>
      </p:nvGrpSpPr>
      <p:grpSpPr>
        <a:xfrm>
          <a:off x="0" y="0"/>
          <a:ext cx="0" cy="0"/>
          <a:chOff x="0" y="0"/>
          <a:chExt cx="0" cy="0"/>
        </a:xfrm>
      </p:grpSpPr>
      <p:sp>
        <p:nvSpPr>
          <p:cNvPr id="211" name="Google Shape;211;g35848b3514a_0_1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12" name="Google Shape;212;g35848b3514a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9" name="Shape 219"/>
        <p:cNvGrpSpPr/>
        <p:nvPr/>
      </p:nvGrpSpPr>
      <p:grpSpPr>
        <a:xfrm>
          <a:off x="0" y="0"/>
          <a:ext cx="0" cy="0"/>
          <a:chOff x="0" y="0"/>
          <a:chExt cx="0" cy="0"/>
        </a:xfrm>
      </p:grpSpPr>
      <p:sp>
        <p:nvSpPr>
          <p:cNvPr id="220" name="Google Shape;220;g3596ad1d2ab_0_5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21" name="Google Shape;221;g3596ad1d2ab_0_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3" name="Shape 233"/>
        <p:cNvGrpSpPr/>
        <p:nvPr/>
      </p:nvGrpSpPr>
      <p:grpSpPr>
        <a:xfrm>
          <a:off x="0" y="0"/>
          <a:ext cx="0" cy="0"/>
          <a:chOff x="0" y="0"/>
          <a:chExt cx="0" cy="0"/>
        </a:xfrm>
      </p:grpSpPr>
      <p:sp>
        <p:nvSpPr>
          <p:cNvPr id="234" name="Google Shape;234;g3596ad1d2ab_0_16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35" name="Google Shape;235;g3596ad1d2ab_0_1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2.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0.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2.pn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6.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 Id="rId3" Type="http://schemas.openxmlformats.org/officeDocument/2006/relationships/image" Target="../media/image2.png"/><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xml"/><Relationship Id="rId3" Type="http://schemas.openxmlformats.org/officeDocument/2006/relationships/image" Target="../media/image2.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graphicFrame>
        <p:nvGraphicFramePr>
          <p:cNvPr id="144" name="Google Shape;144;p37"/>
          <p:cNvGraphicFramePr/>
          <p:nvPr/>
        </p:nvGraphicFramePr>
        <p:xfrm>
          <a:off x="469041" y="1410920"/>
          <a:ext cx="3000000" cy="3000000"/>
        </p:xfrm>
        <a:graphic>
          <a:graphicData uri="http://schemas.openxmlformats.org/drawingml/2006/table">
            <a:tbl>
              <a:tblPr>
                <a:noFill/>
                <a:tableStyleId>{5FA63BD2-23F0-4082-998D-CA37DFB277DC}</a:tableStyleId>
              </a:tblPr>
              <a:tblGrid>
                <a:gridCol w="6947875"/>
              </a:tblGrid>
              <a:tr h="299750">
                <a:tc>
                  <a:txBody>
                    <a:bodyPr/>
                    <a:lstStyle/>
                    <a:p>
                      <a:pPr indent="0" lvl="0" marL="0" rtl="0" algn="l">
                        <a:spcBef>
                          <a:spcPts val="0"/>
                        </a:spcBef>
                        <a:spcAft>
                          <a:spcPts val="0"/>
                        </a:spcAft>
                        <a:buNone/>
                      </a:pPr>
                      <a:r>
                        <a:rPr b="1" lang="en" sz="1200">
                          <a:latin typeface="Halant"/>
                          <a:ea typeface="Halant"/>
                          <a:cs typeface="Halant"/>
                          <a:sym typeface="Halant"/>
                        </a:rPr>
                        <a:t>Directions:</a:t>
                      </a:r>
                      <a:r>
                        <a:rPr lang="en" sz="1200">
                          <a:latin typeface="Halant"/>
                          <a:ea typeface="Halant"/>
                          <a:cs typeface="Halant"/>
                          <a:sym typeface="Halant"/>
                        </a:rPr>
                        <a:t> Follow along with the slides to answer the following questions.</a:t>
                      </a:r>
                      <a:endParaRPr sz="1200">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50050">
                <a:tc>
                  <a:txBody>
                    <a:bodyPr/>
                    <a:lstStyle/>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2) </a:t>
                      </a:r>
                      <a:r>
                        <a:rPr lang="en" sz="1200">
                          <a:solidFill>
                            <a:schemeClr val="dk1"/>
                          </a:solidFill>
                          <a:latin typeface="Inter"/>
                          <a:ea typeface="Inter"/>
                          <a:cs typeface="Inter"/>
                          <a:sym typeface="Inter"/>
                        </a:rPr>
                        <a:t>How did global events like World War I, World War II, and the Cold War contribute to African independence movements?</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3) </a:t>
                      </a:r>
                      <a:r>
                        <a:rPr lang="en" sz="1200">
                          <a:solidFill>
                            <a:schemeClr val="dk1"/>
                          </a:solidFill>
                          <a:latin typeface="Inter"/>
                          <a:ea typeface="Inter"/>
                          <a:cs typeface="Inter"/>
                          <a:sym typeface="Inter"/>
                        </a:rPr>
                        <a:t>Based on the timeline, what year would you argue the African Independence movement began? Explain your answer. </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4) Say-it-in-Six: Define Pan-Africanism</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6) Why might some leaders prioritize national independence over continental unity?</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7) List three strategies used to </a:t>
                      </a:r>
                      <a:r>
                        <a:rPr lang="en" sz="1200">
                          <a:solidFill>
                            <a:schemeClr val="dk1"/>
                          </a:solidFill>
                          <a:latin typeface="Inter"/>
                          <a:ea typeface="Inter"/>
                          <a:cs typeface="Inter"/>
                          <a:sym typeface="Inter"/>
                        </a:rPr>
                        <a:t>achieve</a:t>
                      </a:r>
                      <a:r>
                        <a:rPr lang="en" sz="1200">
                          <a:solidFill>
                            <a:schemeClr val="dk1"/>
                          </a:solidFill>
                          <a:latin typeface="Inter"/>
                          <a:ea typeface="Inter"/>
                          <a:cs typeface="Inter"/>
                          <a:sym typeface="Inter"/>
                        </a:rPr>
                        <a:t> independence.</a:t>
                      </a:r>
                      <a:endParaRPr sz="1200">
                        <a:solidFill>
                          <a:schemeClr val="dk1"/>
                        </a:solidFill>
                        <a:latin typeface="Inter"/>
                        <a:ea typeface="Inter"/>
                        <a:cs typeface="Inter"/>
                        <a:sym typeface="Inter"/>
                      </a:endParaRPr>
                    </a:p>
                    <a:p>
                      <a:pPr indent="-304800" lvl="0" marL="857250" rtl="0" algn="l">
                        <a:spcBef>
                          <a:spcPts val="0"/>
                        </a:spcBef>
                        <a:spcAft>
                          <a:spcPts val="0"/>
                        </a:spcAft>
                        <a:buClr>
                          <a:schemeClr val="dk1"/>
                        </a:buClr>
                        <a:buSzPts val="1200"/>
                        <a:buFont typeface="Inter"/>
                        <a:buChar char="●"/>
                      </a:pPr>
                      <a:r>
                        <a:t/>
                      </a:r>
                      <a:endParaRPr b="1" sz="1200">
                        <a:solidFill>
                          <a:srgbClr val="E95C3D"/>
                        </a:solidFill>
                        <a:latin typeface="Inter"/>
                        <a:ea typeface="Inter"/>
                        <a:cs typeface="Inter"/>
                        <a:sym typeface="Inter"/>
                      </a:endParaRPr>
                    </a:p>
                    <a:p>
                      <a:pPr indent="0" lvl="0" marL="914400" rtl="0" algn="l">
                        <a:spcBef>
                          <a:spcPts val="0"/>
                        </a:spcBef>
                        <a:spcAft>
                          <a:spcPts val="0"/>
                        </a:spcAft>
                        <a:buNone/>
                      </a:pPr>
                      <a:r>
                        <a:t/>
                      </a:r>
                      <a:endParaRPr b="1" sz="1200">
                        <a:solidFill>
                          <a:srgbClr val="E95C3D"/>
                        </a:solidFill>
                        <a:latin typeface="Inter"/>
                        <a:ea typeface="Inter"/>
                        <a:cs typeface="Inter"/>
                        <a:sym typeface="Inter"/>
                      </a:endParaRPr>
                    </a:p>
                    <a:p>
                      <a:pPr indent="-304800" lvl="0" marL="857250" rtl="0" algn="l">
                        <a:spcBef>
                          <a:spcPts val="0"/>
                        </a:spcBef>
                        <a:spcAft>
                          <a:spcPts val="0"/>
                        </a:spcAft>
                        <a:buClr>
                          <a:schemeClr val="dk1"/>
                        </a:buClr>
                        <a:buSzPts val="1200"/>
                        <a:buFont typeface="Inter"/>
                        <a:buChar char="●"/>
                      </a:pPr>
                      <a:r>
                        <a:t/>
                      </a:r>
                      <a:endParaRPr b="1" sz="1200">
                        <a:solidFill>
                          <a:srgbClr val="E95C3D"/>
                        </a:solidFill>
                        <a:latin typeface="Inter"/>
                        <a:ea typeface="Inter"/>
                        <a:cs typeface="Inter"/>
                        <a:sym typeface="Inter"/>
                      </a:endParaRPr>
                    </a:p>
                    <a:p>
                      <a:pPr indent="0" lvl="0" marL="914400" rtl="0" algn="l">
                        <a:spcBef>
                          <a:spcPts val="0"/>
                        </a:spcBef>
                        <a:spcAft>
                          <a:spcPts val="0"/>
                        </a:spcAft>
                        <a:buNone/>
                      </a:pPr>
                      <a:r>
                        <a:t/>
                      </a:r>
                      <a:endParaRPr b="1" sz="1200">
                        <a:solidFill>
                          <a:srgbClr val="E95C3D"/>
                        </a:solidFill>
                        <a:latin typeface="Inter"/>
                        <a:ea typeface="Inter"/>
                        <a:cs typeface="Inter"/>
                        <a:sym typeface="Inter"/>
                      </a:endParaRPr>
                    </a:p>
                    <a:p>
                      <a:pPr indent="-304800" lvl="0" marL="857250" rtl="0" algn="l">
                        <a:spcBef>
                          <a:spcPts val="0"/>
                        </a:spcBef>
                        <a:spcAft>
                          <a:spcPts val="0"/>
                        </a:spcAft>
                        <a:buClr>
                          <a:schemeClr val="dk1"/>
                        </a:buClr>
                        <a:buSzPts val="1200"/>
                        <a:buFont typeface="Inter"/>
                        <a:buChar char="●"/>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8) </a:t>
                      </a:r>
                      <a:r>
                        <a:rPr lang="en" sz="1200">
                          <a:solidFill>
                            <a:schemeClr val="dk1"/>
                          </a:solidFill>
                          <a:latin typeface="Inter"/>
                          <a:ea typeface="Inter"/>
                          <a:cs typeface="Inter"/>
                          <a:sym typeface="Inter"/>
                        </a:rPr>
                        <a:t>How did women contribute to independence movements beyond protests?</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9) How do Pan-African ideas continue to influence Africa and the African diaspora today?</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145" name="Google Shape;145;p37"/>
          <p:cNvSpPr txBox="1"/>
          <p:nvPr/>
        </p:nvSpPr>
        <p:spPr>
          <a:xfrm>
            <a:off x="469041" y="94652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Contextualization</a:t>
            </a:r>
            <a:endParaRPr sz="1300">
              <a:latin typeface="Inter"/>
              <a:ea typeface="Inter"/>
              <a:cs typeface="Inter"/>
              <a:sym typeface="Inter"/>
            </a:endParaRPr>
          </a:p>
        </p:txBody>
      </p:sp>
      <p:sp>
        <p:nvSpPr>
          <p:cNvPr id="146" name="Google Shape;146;p37"/>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Guided Notes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Comparing African Independence Movements</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47" name="Google Shape;147;p37"/>
          <p:cNvPicPr preferRelativeResize="0"/>
          <p:nvPr/>
        </p:nvPicPr>
        <p:blipFill>
          <a:blip r:embed="rId3">
            <a:alphaModFix/>
          </a:blip>
          <a:stretch>
            <a:fillRect/>
          </a:stretch>
        </p:blipFill>
        <p:spPr>
          <a:xfrm>
            <a:off x="216272" y="78597"/>
            <a:ext cx="1056536" cy="438114"/>
          </a:xfrm>
          <a:prstGeom prst="rect">
            <a:avLst/>
          </a:prstGeom>
          <a:noFill/>
          <a:ln>
            <a:noFill/>
          </a:ln>
        </p:spPr>
      </p:pic>
      <p:sp>
        <p:nvSpPr>
          <p:cNvPr id="148" name="Google Shape;148;p37"/>
          <p:cNvSpPr txBox="1"/>
          <p:nvPr/>
        </p:nvSpPr>
        <p:spPr>
          <a:xfrm>
            <a:off x="359789" y="1052242"/>
            <a:ext cx="75570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47" name="Shape 247"/>
        <p:cNvGrpSpPr/>
        <p:nvPr/>
      </p:nvGrpSpPr>
      <p:grpSpPr>
        <a:xfrm>
          <a:off x="0" y="0"/>
          <a:ext cx="0" cy="0"/>
          <a:chOff x="0" y="0"/>
          <a:chExt cx="0" cy="0"/>
        </a:xfrm>
      </p:grpSpPr>
      <p:sp>
        <p:nvSpPr>
          <p:cNvPr id="248" name="Google Shape;248;p46"/>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Comparison (Exemplar)</a:t>
            </a:r>
            <a:endParaRPr sz="2500">
              <a:solidFill>
                <a:schemeClr val="dk1"/>
              </a:solidFill>
              <a:latin typeface="Plus Jakarta Sans"/>
              <a:ea typeface="Plus Jakarta Sans"/>
              <a:cs typeface="Plus Jakarta Sans"/>
              <a:sym typeface="Plus Jakarta Sans"/>
            </a:endParaRPr>
          </a:p>
        </p:txBody>
      </p:sp>
      <p:sp>
        <p:nvSpPr>
          <p:cNvPr id="249" name="Google Shape;249;p4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50" name="Google Shape;250;p46"/>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251" name="Google Shape;251;p4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52" name="Google Shape;252;p46"/>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253" name="Google Shape;253;p46"/>
          <p:cNvSpPr txBox="1"/>
          <p:nvPr/>
        </p:nvSpPr>
        <p:spPr>
          <a:xfrm>
            <a:off x="503838" y="2163829"/>
            <a:ext cx="2298600" cy="798000"/>
          </a:xfrm>
          <a:prstGeom prst="rect">
            <a:avLst/>
          </a:prstGeom>
          <a:noFill/>
          <a:ln cap="flat" cmpd="sng" w="19050">
            <a:solidFill>
              <a:srgbClr val="9E9E9E"/>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800">
                <a:solidFill>
                  <a:srgbClr val="E95C3D"/>
                </a:solidFill>
                <a:latin typeface="Inter"/>
                <a:ea typeface="Inter"/>
                <a:cs typeface="Inter"/>
                <a:sym typeface="Inter"/>
              </a:rPr>
              <a:t>Kenya</a:t>
            </a:r>
            <a:endParaRPr b="1" sz="1800">
              <a:solidFill>
                <a:srgbClr val="E95C3D"/>
              </a:solidFill>
              <a:latin typeface="Inter"/>
              <a:ea typeface="Inter"/>
              <a:cs typeface="Inter"/>
              <a:sym typeface="Inter"/>
            </a:endParaRPr>
          </a:p>
        </p:txBody>
      </p:sp>
      <p:sp>
        <p:nvSpPr>
          <p:cNvPr id="254" name="Google Shape;254;p46"/>
          <p:cNvSpPr txBox="1"/>
          <p:nvPr/>
        </p:nvSpPr>
        <p:spPr>
          <a:xfrm>
            <a:off x="4970083" y="2163831"/>
            <a:ext cx="2298600" cy="798000"/>
          </a:xfrm>
          <a:prstGeom prst="rect">
            <a:avLst/>
          </a:prstGeom>
          <a:noFill/>
          <a:ln cap="flat" cmpd="sng" w="19050">
            <a:solidFill>
              <a:srgbClr val="9E9E9E"/>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800">
                <a:solidFill>
                  <a:srgbClr val="E95C3D"/>
                </a:solidFill>
                <a:latin typeface="Inter"/>
                <a:ea typeface="Inter"/>
                <a:cs typeface="Inter"/>
                <a:sym typeface="Inter"/>
              </a:rPr>
              <a:t>Algeria</a:t>
            </a:r>
            <a:endParaRPr b="1" sz="1800">
              <a:solidFill>
                <a:srgbClr val="E95C3D"/>
              </a:solidFill>
              <a:latin typeface="Inter"/>
              <a:ea typeface="Inter"/>
              <a:cs typeface="Inter"/>
              <a:sym typeface="Inter"/>
            </a:endParaRPr>
          </a:p>
        </p:txBody>
      </p:sp>
      <p:graphicFrame>
        <p:nvGraphicFramePr>
          <p:cNvPr id="255" name="Google Shape;255;p46"/>
          <p:cNvGraphicFramePr/>
          <p:nvPr/>
        </p:nvGraphicFramePr>
        <p:xfrm>
          <a:off x="503824" y="3910029"/>
          <a:ext cx="3000000" cy="3000000"/>
        </p:xfrm>
        <a:graphic>
          <a:graphicData uri="http://schemas.openxmlformats.org/drawingml/2006/table">
            <a:tbl>
              <a:tblPr>
                <a:noFill/>
                <a:tableStyleId>{7F800CB2-B749-4670-B51D-042A2C8911E7}</a:tableStyleId>
              </a:tblPr>
              <a:tblGrid>
                <a:gridCol w="2254925"/>
                <a:gridCol w="2254925"/>
                <a:gridCol w="2254925"/>
              </a:tblGrid>
              <a:tr h="1119175">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1</a:t>
                      </a:r>
                      <a:endParaRPr sz="1800">
                        <a:latin typeface="Inter SemiBold"/>
                        <a:ea typeface="Inter SemiBold"/>
                        <a:cs typeface="Inter SemiBold"/>
                        <a:sym typeface="Inter SemiBold"/>
                      </a:endParaRPr>
                    </a:p>
                    <a:p>
                      <a:pPr indent="0" lvl="0" marL="0" rtl="0" algn="ctr">
                        <a:spcBef>
                          <a:spcPts val="0"/>
                        </a:spcBef>
                        <a:spcAft>
                          <a:spcPts val="0"/>
                        </a:spcAft>
                        <a:buNone/>
                      </a:pPr>
                      <a:r>
                        <a:rPr lang="en" sz="1200">
                          <a:solidFill>
                            <a:srgbClr val="E95C3D"/>
                          </a:solidFill>
                          <a:latin typeface="Inter SemiBold"/>
                          <a:ea typeface="Inter SemiBold"/>
                          <a:cs typeface="Inter SemiBold"/>
                          <a:sym typeface="Inter SemiBold"/>
                        </a:rPr>
                        <a:t>Both fought for independence from European colonial powers</a:t>
                      </a:r>
                      <a:endParaRPr sz="1200">
                        <a:solidFill>
                          <a:srgbClr val="E95C3D"/>
                        </a:solidFill>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2</a:t>
                      </a:r>
                      <a:endParaRPr sz="1800">
                        <a:latin typeface="Inter SemiBold"/>
                        <a:ea typeface="Inter SemiBold"/>
                        <a:cs typeface="Inter SemiBold"/>
                        <a:sym typeface="Inter SemiBold"/>
                      </a:endParaRPr>
                    </a:p>
                    <a:p>
                      <a:pPr indent="0" lvl="0" marL="0" rtl="0" algn="ctr">
                        <a:spcBef>
                          <a:spcPts val="0"/>
                        </a:spcBef>
                        <a:spcAft>
                          <a:spcPts val="0"/>
                        </a:spcAft>
                        <a:buNone/>
                      </a:pPr>
                      <a:r>
                        <a:rPr lang="en" sz="1200">
                          <a:solidFill>
                            <a:srgbClr val="E95C3D"/>
                          </a:solidFill>
                          <a:latin typeface="Inter SemiBold"/>
                          <a:ea typeface="Inter SemiBold"/>
                          <a:cs typeface="Inter SemiBold"/>
                          <a:sym typeface="Inter SemiBold"/>
                        </a:rPr>
                        <a:t>Both used multiple forms of resistance, including military action and political organizing.</a:t>
                      </a:r>
                      <a:endParaRPr sz="1200">
                        <a:solidFill>
                          <a:srgbClr val="E95C3D"/>
                        </a:solidFill>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3</a:t>
                      </a:r>
                      <a:endParaRPr sz="1800">
                        <a:latin typeface="Inter SemiBold"/>
                        <a:ea typeface="Inter SemiBold"/>
                        <a:cs typeface="Inter SemiBold"/>
                        <a:sym typeface="Inter SemiBold"/>
                      </a:endParaRPr>
                    </a:p>
                    <a:p>
                      <a:pPr indent="0" lvl="0" marL="0" rtl="0" algn="ctr">
                        <a:spcBef>
                          <a:spcPts val="0"/>
                        </a:spcBef>
                        <a:spcAft>
                          <a:spcPts val="0"/>
                        </a:spcAft>
                        <a:buNone/>
                      </a:pPr>
                      <a:r>
                        <a:rPr lang="en" sz="1200">
                          <a:solidFill>
                            <a:srgbClr val="E95C3D"/>
                          </a:solidFill>
                          <a:latin typeface="Inter SemiBold"/>
                          <a:ea typeface="Inter SemiBold"/>
                          <a:cs typeface="Inter SemiBold"/>
                          <a:sym typeface="Inter SemiBold"/>
                        </a:rPr>
                        <a:t>Both had prominent women involved in the struggle</a:t>
                      </a:r>
                      <a:endParaRPr sz="1200">
                        <a:solidFill>
                          <a:srgbClr val="E95C3D"/>
                        </a:solidFill>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graphicFrame>
        <p:nvGraphicFramePr>
          <p:cNvPr id="256" name="Google Shape;256;p46"/>
          <p:cNvGraphicFramePr/>
          <p:nvPr/>
        </p:nvGraphicFramePr>
        <p:xfrm>
          <a:off x="503824" y="6474548"/>
          <a:ext cx="3000000" cy="3000000"/>
        </p:xfrm>
        <a:graphic>
          <a:graphicData uri="http://schemas.openxmlformats.org/drawingml/2006/table">
            <a:tbl>
              <a:tblPr>
                <a:noFill/>
                <a:tableStyleId>{7F800CB2-B749-4670-B51D-042A2C8911E7}</a:tableStyleId>
              </a:tblPr>
              <a:tblGrid>
                <a:gridCol w="2579025"/>
                <a:gridCol w="1616500"/>
                <a:gridCol w="2569225"/>
              </a:tblGrid>
              <a:tr h="852625">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Kenyatta gave public speeches and distanced KAU from the Mau Mau.</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solidFill>
                            <a:srgbClr val="E95C3D"/>
                          </a:solidFill>
                          <a:latin typeface="Inter"/>
                          <a:ea typeface="Inter"/>
                          <a:cs typeface="Inter"/>
                          <a:sym typeface="Inter"/>
                        </a:rPr>
                        <a:t>Strategies</a:t>
                      </a:r>
                      <a:endParaRPr b="1" sz="1200">
                        <a:solidFill>
                          <a:srgbClr val="E95C3D"/>
                        </a:solidFill>
                        <a:latin typeface="Inter"/>
                        <a:ea typeface="Inter"/>
                        <a:cs typeface="Inter"/>
                        <a:sym typeface="Inter"/>
                      </a:endParaRPr>
                    </a:p>
                  </a:txBody>
                  <a:tcPr marT="95775" marB="95775" marR="97150" marL="97150"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Bouhired worked directly with the FLN in secretive, urban guerrilla operations.</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52625">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Kenyatta spoke of equal rights, representation, fair pay, and justice under the law.</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solidFill>
                            <a:srgbClr val="E95C3D"/>
                          </a:solidFill>
                          <a:latin typeface="Inter"/>
                          <a:ea typeface="Inter"/>
                          <a:cs typeface="Inter"/>
                          <a:sym typeface="Inter"/>
                        </a:rPr>
                        <a:t>Vision for the Future</a:t>
                      </a:r>
                      <a:endParaRPr b="1" sz="1200">
                        <a:solidFill>
                          <a:srgbClr val="E95C3D"/>
                        </a:solidFill>
                        <a:latin typeface="Inter"/>
                        <a:ea typeface="Inter"/>
                        <a:cs typeface="Inter"/>
                        <a:sym typeface="Inter"/>
                      </a:endParaRPr>
                    </a:p>
                  </a:txBody>
                  <a:tcPr marT="95775" marB="95775" marR="97150" marL="97150"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Ben Bella focused on cultural and psychological liberation and warned against remaining mentally colonized.</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52625">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There is no direct mention or strong implication of Pan-Africanism. The focus remains on national issues.</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solidFill>
                            <a:srgbClr val="E95C3D"/>
                          </a:solidFill>
                          <a:latin typeface="Inter"/>
                          <a:ea typeface="Inter"/>
                          <a:cs typeface="Inter"/>
                          <a:sym typeface="Inter"/>
                        </a:rPr>
                        <a:t>Pan-Africanism</a:t>
                      </a:r>
                      <a:endParaRPr b="1" sz="1200">
                        <a:solidFill>
                          <a:srgbClr val="E95C3D"/>
                        </a:solidFill>
                        <a:latin typeface="Inter"/>
                        <a:ea typeface="Inter"/>
                        <a:cs typeface="Inter"/>
                        <a:sym typeface="Inter"/>
                      </a:endParaRPr>
                    </a:p>
                  </a:txBody>
                  <a:tcPr marT="95775" marB="95775" marR="97150" marL="97150"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In Ben Bella’s speech,je connects Algeria’s struggle to other African and Muslim nations and calls for broader unity against imperialism.</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sp>
        <p:nvSpPr>
          <p:cNvPr id="257" name="Google Shape;257;p46"/>
          <p:cNvSpPr/>
          <p:nvPr/>
        </p:nvSpPr>
        <p:spPr>
          <a:xfrm rot="-5400000">
            <a:off x="3411863" y="545679"/>
            <a:ext cx="9795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258" name="Google Shape;258;p46"/>
          <p:cNvSpPr/>
          <p:nvPr/>
        </p:nvSpPr>
        <p:spPr>
          <a:xfrm rot="-5400000">
            <a:off x="3596213" y="3304133"/>
            <a:ext cx="6108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259" name="Google Shape;259;p46"/>
          <p:cNvSpPr txBox="1"/>
          <p:nvPr/>
        </p:nvSpPr>
        <p:spPr>
          <a:xfrm>
            <a:off x="3199613" y="2411540"/>
            <a:ext cx="1373100" cy="4506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700">
                <a:latin typeface="Inter"/>
                <a:ea typeface="Inter"/>
                <a:cs typeface="Inter"/>
                <a:sym typeface="Inter"/>
              </a:rPr>
              <a:t>Similarities</a:t>
            </a:r>
            <a:endParaRPr sz="1700">
              <a:latin typeface="Inter"/>
              <a:ea typeface="Inter"/>
              <a:cs typeface="Inter"/>
              <a:sym typeface="Inter"/>
            </a:endParaRPr>
          </a:p>
        </p:txBody>
      </p:sp>
      <p:sp>
        <p:nvSpPr>
          <p:cNvPr id="260" name="Google Shape;260;p46"/>
          <p:cNvSpPr txBox="1"/>
          <p:nvPr/>
        </p:nvSpPr>
        <p:spPr>
          <a:xfrm>
            <a:off x="2541553" y="5345018"/>
            <a:ext cx="2720100" cy="4506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sz="1600">
                <a:solidFill>
                  <a:schemeClr val="dk1"/>
                </a:solidFill>
                <a:latin typeface="Inter"/>
                <a:ea typeface="Inter"/>
                <a:cs typeface="Inter"/>
                <a:sym typeface="Inter"/>
              </a:rPr>
              <a:t>Different in regards to...</a:t>
            </a:r>
            <a:endParaRPr sz="1600">
              <a:solidFill>
                <a:schemeClr val="dk1"/>
              </a:solidFill>
              <a:latin typeface="Inter"/>
              <a:ea typeface="Inter"/>
              <a:cs typeface="Inter"/>
              <a:sym typeface="Inter"/>
            </a:endParaRPr>
          </a:p>
          <a:p>
            <a:pPr indent="0" lvl="0" marL="0" rtl="0" algn="ctr">
              <a:spcBef>
                <a:spcPts val="0"/>
              </a:spcBef>
              <a:spcAft>
                <a:spcPts val="0"/>
              </a:spcAft>
              <a:buNone/>
            </a:pPr>
            <a:r>
              <a:t/>
            </a:r>
            <a:endParaRPr sz="1700">
              <a:latin typeface="Inter"/>
              <a:ea typeface="Inter"/>
              <a:cs typeface="Inter"/>
              <a:sym typeface="Inter"/>
            </a:endParaRPr>
          </a:p>
        </p:txBody>
      </p:sp>
      <p:sp>
        <p:nvSpPr>
          <p:cNvPr id="261" name="Google Shape;261;p46"/>
          <p:cNvSpPr txBox="1"/>
          <p:nvPr/>
        </p:nvSpPr>
        <p:spPr>
          <a:xfrm>
            <a:off x="966600" y="1165650"/>
            <a:ext cx="6091200" cy="6744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First, write two topics to be compared  below. Then identify three ways that these topics are similar. Next, identify three ways in which they differ. In the middle of the differences table, identify how they are different from each other.</a:t>
            </a:r>
            <a:endParaRPr sz="1200">
              <a:latin typeface="Plus Jakarta Sans"/>
              <a:ea typeface="Plus Jakarta Sans"/>
              <a:cs typeface="Plus Jakarta Sans"/>
              <a:sym typeface="Plus Jakarta Sans"/>
            </a:endParaRPr>
          </a:p>
        </p:txBody>
      </p:sp>
      <p:pic>
        <p:nvPicPr>
          <p:cNvPr id="262" name="Google Shape;262;p46"/>
          <p:cNvPicPr preferRelativeResize="0"/>
          <p:nvPr/>
        </p:nvPicPr>
        <p:blipFill>
          <a:blip r:embed="rId5">
            <a:alphaModFix/>
          </a:blip>
          <a:stretch>
            <a:fillRect/>
          </a:stretch>
        </p:blipFill>
        <p:spPr>
          <a:xfrm>
            <a:off x="342975" y="1165660"/>
            <a:ext cx="674458" cy="674457"/>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2" name="Shape 152"/>
        <p:cNvGrpSpPr/>
        <p:nvPr/>
      </p:nvGrpSpPr>
      <p:grpSpPr>
        <a:xfrm>
          <a:off x="0" y="0"/>
          <a:ext cx="0" cy="0"/>
          <a:chOff x="0" y="0"/>
          <a:chExt cx="0" cy="0"/>
        </a:xfrm>
      </p:grpSpPr>
      <p:sp>
        <p:nvSpPr>
          <p:cNvPr id="153" name="Google Shape;153;p38"/>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Comparison</a:t>
            </a:r>
            <a:endParaRPr sz="14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Source 1: Kenya</a:t>
            </a:r>
            <a:endParaRPr sz="1900">
              <a:solidFill>
                <a:schemeClr val="dk1"/>
              </a:solidFill>
              <a:latin typeface="Plus Jakarta Sans"/>
              <a:ea typeface="Plus Jakarta Sans"/>
              <a:cs typeface="Plus Jakarta Sans"/>
              <a:sym typeface="Plus Jakarta Sans"/>
            </a:endParaRPr>
          </a:p>
        </p:txBody>
      </p:sp>
      <p:sp>
        <p:nvSpPr>
          <p:cNvPr id="154" name="Google Shape;154;p38"/>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55" name="Google Shape;155;p38"/>
          <p:cNvPicPr preferRelativeResize="0"/>
          <p:nvPr/>
        </p:nvPicPr>
        <p:blipFill>
          <a:blip r:embed="rId3">
            <a:alphaModFix/>
          </a:blip>
          <a:stretch>
            <a:fillRect/>
          </a:stretch>
        </p:blipFill>
        <p:spPr>
          <a:xfrm>
            <a:off x="390131" y="9513171"/>
            <a:ext cx="425136" cy="425136"/>
          </a:xfrm>
          <a:prstGeom prst="rect">
            <a:avLst/>
          </a:prstGeom>
          <a:noFill/>
          <a:ln>
            <a:noFill/>
          </a:ln>
        </p:spPr>
      </p:pic>
      <p:sp>
        <p:nvSpPr>
          <p:cNvPr id="156" name="Google Shape;156;p38"/>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57" name="Google Shape;157;p38"/>
          <p:cNvPicPr preferRelativeResize="0"/>
          <p:nvPr/>
        </p:nvPicPr>
        <p:blipFill>
          <a:blip r:embed="rId4">
            <a:alphaModFix/>
          </a:blip>
          <a:stretch>
            <a:fillRect/>
          </a:stretch>
        </p:blipFill>
        <p:spPr>
          <a:xfrm>
            <a:off x="216272" y="154797"/>
            <a:ext cx="1041739" cy="431978"/>
          </a:xfrm>
          <a:prstGeom prst="rect">
            <a:avLst/>
          </a:prstGeom>
          <a:noFill/>
          <a:ln>
            <a:noFill/>
          </a:ln>
        </p:spPr>
      </p:pic>
      <p:graphicFrame>
        <p:nvGraphicFramePr>
          <p:cNvPr id="158" name="Google Shape;158;p38"/>
          <p:cNvGraphicFramePr/>
          <p:nvPr/>
        </p:nvGraphicFramePr>
        <p:xfrm>
          <a:off x="390126" y="879426"/>
          <a:ext cx="3000000" cy="3000000"/>
        </p:xfrm>
        <a:graphic>
          <a:graphicData uri="http://schemas.openxmlformats.org/drawingml/2006/table">
            <a:tbl>
              <a:tblPr>
                <a:noFill/>
                <a:tableStyleId>{5FA63BD2-23F0-4082-998D-CA37DFB277DC}</a:tableStyleId>
              </a:tblPr>
              <a:tblGrid>
                <a:gridCol w="7057200"/>
              </a:tblGrid>
              <a:tr h="436250">
                <a:tc>
                  <a:txBody>
                    <a:bodyPr/>
                    <a:lstStyle/>
                    <a:p>
                      <a:pPr indent="0" lvl="0" marL="0" rtl="0" algn="l">
                        <a:spcBef>
                          <a:spcPts val="0"/>
                        </a:spcBef>
                        <a:spcAft>
                          <a:spcPts val="0"/>
                        </a:spcAft>
                        <a:buNone/>
                      </a:pPr>
                      <a:r>
                        <a:rPr lang="en" sz="1200">
                          <a:latin typeface="Halant"/>
                          <a:ea typeface="Halant"/>
                          <a:cs typeface="Halant"/>
                          <a:sym typeface="Halant"/>
                        </a:rPr>
                        <a:t>Source: Jomo Kenyatta, “The Kenya Africa Union is Not the Mau Mau,” July 26, 1952.</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Note: Jomo Kenyatta was a prominent anti-colonial leader who would later become Kenya’s first Prime Minister and President after independence. This 1952 speech was delivered during a time of growing resistance to British colonial rule in Kenya, when nationalist groups like the Kenya African Union (KAU) were advocating for African self-governance. Kenyatta gave this speech to distance the KAU from the Mau Mau movement, an underground armed resistance group that the British labeled as violent and subversive.</a:t>
                      </a:r>
                      <a:endParaRPr sz="1000">
                        <a:solidFill>
                          <a:schemeClr val="dk1"/>
                        </a:solidFill>
                        <a:latin typeface="Inter"/>
                        <a:ea typeface="Inter"/>
                        <a:cs typeface="Inter"/>
                        <a:sym typeface="Inter"/>
                      </a:endParaRPr>
                    </a:p>
                  </a:txBody>
                  <a:tcPr marT="66525" marB="66525" marR="67475" marL="674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2238025">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 I want you to know the purpose of the Kenya African Union. It is the biggest purpose the African has. It involves every African in Kenya and it is their mouthpiece which asks for freedom. K.A.U. (Kenya African Union) is you and you are the K.A.U. If we unite now, each and every one of us, and each tribe to another, we will cause the implementation in this country of what the European calls democracy. True democracy has no colour distinction. It does not choose between black and white. We are here in this tremendous gathering under the K.A.U. flag to find which road leads us from darkness into democracy. In order to find it we Africans must first achieve the right to elect our own representatives. That is surely the first principle of democracy. We are the only race in Kenya which does not elect its own representatives in the Legislature and we are going to set about to rectify this situation. We feel we are dominated by a handful of others who refuse to be just. God said this is our land. Land in which we are to flourish as a people. We are not worried that other races are here with us in our country, but we insist that we are the leaders here, and what we want we insist we get. We want our cattle to get fat on our land so that our children grow up in prosperity; we do not want that fat removed to feed others. He who has ears should now hear that K.A.U. claims this land as its own gift from God and I those are black, white or brown at this meeting to know this. K.A.U. speaks in daylight. He who calls us the </a:t>
                      </a:r>
                      <a:r>
                        <a:rPr i="1" lang="en" sz="1200">
                          <a:solidFill>
                            <a:schemeClr val="dk1"/>
                          </a:solidFill>
                          <a:latin typeface="Inter"/>
                          <a:ea typeface="Inter"/>
                          <a:cs typeface="Inter"/>
                          <a:sym typeface="Inter"/>
                        </a:rPr>
                        <a:t>Mau Mau is </a:t>
                      </a:r>
                      <a:r>
                        <a:rPr lang="en" sz="1200">
                          <a:solidFill>
                            <a:schemeClr val="dk1"/>
                          </a:solidFill>
                          <a:latin typeface="Inter"/>
                          <a:ea typeface="Inter"/>
                          <a:cs typeface="Inter"/>
                          <a:sym typeface="Inter"/>
                        </a:rPr>
                        <a:t>not truthful. We do not know this thing </a:t>
                      </a:r>
                      <a:r>
                        <a:rPr i="1" lang="en" sz="1200">
                          <a:solidFill>
                            <a:schemeClr val="dk1"/>
                          </a:solidFill>
                          <a:latin typeface="Inter"/>
                          <a:ea typeface="Inter"/>
                          <a:cs typeface="Inter"/>
                          <a:sym typeface="Inter"/>
                        </a:rPr>
                        <a:t>Mau Mau</a:t>
                      </a:r>
                      <a:r>
                        <a:rPr lang="en" sz="1200">
                          <a:solidFill>
                            <a:schemeClr val="dk1"/>
                          </a:solidFill>
                          <a:latin typeface="Inter"/>
                          <a:ea typeface="Inter"/>
                          <a:cs typeface="Inter"/>
                          <a:sym typeface="Inter"/>
                        </a:rPr>
                        <a:t>. We want to prosper as a nation, and as a nation we demand equality, that is equal pay for equal work. Whether it is a chief, headman, or labourer he needs increased salary. He needs a salary that compares with a salary of a European who does equal work. We will never get our freedom unless we succeed in this issue. We do not want equal pay for equal work tomorrow - we want it right now. Those who profess to be just must realize that this is the foundation of justice. It has never been known in history that a country prospers without equality. We despise bribery and corruption, those two words that the European repeatedly refers to. Bribery and corruption is prevalent in this country, but I am not surprised. As long as a people are held down, corruption is sure to rise and the only answer to this is a policy of equality. If we work together as one, we must succeed.</a:t>
                      </a:r>
                      <a:endParaRPr sz="1200">
                        <a:solidFill>
                          <a:schemeClr val="dk1"/>
                        </a:solidFill>
                        <a:latin typeface="Inter"/>
                        <a:ea typeface="Inter"/>
                        <a:cs typeface="Inter"/>
                        <a:sym typeface="Inter"/>
                      </a:endParaRPr>
                    </a:p>
                  </a:txBody>
                  <a:tcPr marT="66525" marB="66525" marR="67475" marL="67475">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2" name="Shape 162"/>
        <p:cNvGrpSpPr/>
        <p:nvPr/>
      </p:nvGrpSpPr>
      <p:grpSpPr>
        <a:xfrm>
          <a:off x="0" y="0"/>
          <a:ext cx="0" cy="0"/>
          <a:chOff x="0" y="0"/>
          <a:chExt cx="0" cy="0"/>
        </a:xfrm>
      </p:grpSpPr>
      <p:sp>
        <p:nvSpPr>
          <p:cNvPr id="163" name="Google Shape;163;p39"/>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Comparison</a:t>
            </a:r>
            <a:endParaRPr sz="14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Source 2: Kenya</a:t>
            </a:r>
            <a:endParaRPr sz="1900">
              <a:solidFill>
                <a:schemeClr val="dk1"/>
              </a:solidFill>
              <a:latin typeface="Plus Jakarta Sans"/>
              <a:ea typeface="Plus Jakarta Sans"/>
              <a:cs typeface="Plus Jakarta Sans"/>
              <a:sym typeface="Plus Jakarta Sans"/>
            </a:endParaRPr>
          </a:p>
        </p:txBody>
      </p:sp>
      <p:sp>
        <p:nvSpPr>
          <p:cNvPr id="164" name="Google Shape;164;p39"/>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65" name="Google Shape;165;p39"/>
          <p:cNvPicPr preferRelativeResize="0"/>
          <p:nvPr/>
        </p:nvPicPr>
        <p:blipFill>
          <a:blip r:embed="rId3">
            <a:alphaModFix/>
          </a:blip>
          <a:stretch>
            <a:fillRect/>
          </a:stretch>
        </p:blipFill>
        <p:spPr>
          <a:xfrm>
            <a:off x="390131" y="9513171"/>
            <a:ext cx="425136" cy="425136"/>
          </a:xfrm>
          <a:prstGeom prst="rect">
            <a:avLst/>
          </a:prstGeom>
          <a:noFill/>
          <a:ln>
            <a:noFill/>
          </a:ln>
        </p:spPr>
      </p:pic>
      <p:sp>
        <p:nvSpPr>
          <p:cNvPr id="166" name="Google Shape;166;p39"/>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7" name="Google Shape;167;p39"/>
          <p:cNvPicPr preferRelativeResize="0"/>
          <p:nvPr/>
        </p:nvPicPr>
        <p:blipFill>
          <a:blip r:embed="rId4">
            <a:alphaModFix/>
          </a:blip>
          <a:stretch>
            <a:fillRect/>
          </a:stretch>
        </p:blipFill>
        <p:spPr>
          <a:xfrm>
            <a:off x="216272" y="154797"/>
            <a:ext cx="1041739" cy="431978"/>
          </a:xfrm>
          <a:prstGeom prst="rect">
            <a:avLst/>
          </a:prstGeom>
          <a:noFill/>
          <a:ln>
            <a:noFill/>
          </a:ln>
        </p:spPr>
      </p:pic>
      <p:graphicFrame>
        <p:nvGraphicFramePr>
          <p:cNvPr id="168" name="Google Shape;168;p39"/>
          <p:cNvGraphicFramePr/>
          <p:nvPr/>
        </p:nvGraphicFramePr>
        <p:xfrm>
          <a:off x="390126" y="803226"/>
          <a:ext cx="3000000" cy="3000000"/>
        </p:xfrm>
        <a:graphic>
          <a:graphicData uri="http://schemas.openxmlformats.org/drawingml/2006/table">
            <a:tbl>
              <a:tblPr>
                <a:noFill/>
                <a:tableStyleId>{5FA63BD2-23F0-4082-998D-CA37DFB277DC}</a:tableStyleId>
              </a:tblPr>
              <a:tblGrid>
                <a:gridCol w="7057200"/>
              </a:tblGrid>
              <a:tr h="436250">
                <a:tc>
                  <a:txBody>
                    <a:bodyPr/>
                    <a:lstStyle/>
                    <a:p>
                      <a:pPr indent="0" lvl="0" marL="0" rtl="0" algn="l">
                        <a:spcBef>
                          <a:spcPts val="0"/>
                        </a:spcBef>
                        <a:spcAft>
                          <a:spcPts val="0"/>
                        </a:spcAft>
                        <a:buNone/>
                      </a:pPr>
                      <a:r>
                        <a:rPr lang="en" sz="1200">
                          <a:latin typeface="Halant"/>
                          <a:ea typeface="Halant"/>
                          <a:cs typeface="Halant"/>
                          <a:sym typeface="Halant"/>
                        </a:rPr>
                        <a:t>Source: “Interview with Field Marshal Muthoni Wa Kirima,” </a:t>
                      </a:r>
                      <a:r>
                        <a:rPr i="1" lang="en" sz="1200">
                          <a:latin typeface="Halant"/>
                          <a:ea typeface="Halant"/>
                          <a:cs typeface="Halant"/>
                          <a:sym typeface="Halant"/>
                        </a:rPr>
                        <a:t>Museum of British Colonialism</a:t>
                      </a:r>
                      <a:r>
                        <a:rPr lang="en" sz="1200">
                          <a:latin typeface="Halant"/>
                          <a:ea typeface="Halant"/>
                          <a:cs typeface="Halant"/>
                          <a:sym typeface="Halant"/>
                        </a:rPr>
                        <a:t>, April 30, 2019.</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Note: Muthoni Wa Kirima (M) was a key figure in Kenya’s anti-colonial resistance and the only woman to achieve the rank of Field Marshal in the Mau Mau movement, a secret guerrilla campaign against British colonial rule during the 1950s. In this oral history interview by Caroline Wanjiru </a:t>
                      </a:r>
                      <a:r>
                        <a:rPr lang="en" sz="1000">
                          <a:solidFill>
                            <a:schemeClr val="dk1"/>
                          </a:solidFill>
                          <a:latin typeface="Inter"/>
                          <a:ea typeface="Inter"/>
                          <a:cs typeface="Inter"/>
                          <a:sym typeface="Inter"/>
                        </a:rPr>
                        <a:t>(C) and translated by Angela Kariuki</a:t>
                      </a:r>
                      <a:r>
                        <a:rPr lang="en" sz="1000">
                          <a:solidFill>
                            <a:schemeClr val="dk1"/>
                          </a:solidFill>
                          <a:latin typeface="Inter"/>
                          <a:ea typeface="Inter"/>
                          <a:cs typeface="Inter"/>
                          <a:sym typeface="Inter"/>
                        </a:rPr>
                        <a:t>, Muthoni reflects on her motivations for joining the movement, the hardships of life in hiding, and her emotions upon witnessing Kenya’s independence after years of armed resistance.</a:t>
                      </a:r>
                      <a:endParaRPr sz="1000">
                        <a:solidFill>
                          <a:schemeClr val="dk1"/>
                        </a:solidFill>
                        <a:latin typeface="Inter"/>
                        <a:ea typeface="Inter"/>
                        <a:cs typeface="Inter"/>
                        <a:sym typeface="Inter"/>
                      </a:endParaRPr>
                    </a:p>
                  </a:txBody>
                  <a:tcPr marT="66525" marB="66525" marR="67475" marL="674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2238025">
                <a:tc>
                  <a:txBody>
                    <a:bodyPr/>
                    <a:lstStyle/>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C: Can Muthoni tell us a bit about her involvement in the MauMau, how it began and why that was and how that was?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M: MauMau… I can’t remember exactly as I was a very little girl, but what I remember is that it was somewhere around 1950. It was an underground and unknown movement, that only came to be known later.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C: Why does Muthoni think the movement began, and particularly why did she want to join?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M: Well, of course, I wanted to free my country from the colonialists because they had ruled us for a long time, and it was necessary for us to organise ourselves strategically to get them out. I was brought up in the colonial era in the areas that were under the colonial rule. It was the era in which, I was born, brought up as a young child and even worked for them under their rule, so I knew of them and was well aware that they were foreigners in our own land.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C: Can Muthoni tell us a bit the emergency period when Britain implemented the state of emergency in 1952? How did that impact her in terms of the freedom struggle? Did it change your lifestyle?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M: Of course, it did! I had to leave my home to live in the forest. We did not have sufficient clothes or shoes, and the weather was of course not always favourable, and it would rain. it was a tough time indeed!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C: Can Muthoni tell us a little bit more about her time in the forest, what she was doing and was she with a particular group of people? I’d just like to know a little bit more about what was going on in the forest.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M: Well, in the forest, it was just like any other typical forest. But for us, we used to live there with a lot of suffering as we did not have any food or clothes, and the ones that used to assist us were subsequently detained in the villages such that it was impossible for us to get any help. So, there was great suffering indeed. A lot! And as the struggle intensified, the problems with the lack of food and the rain and accusations only got worse. Those searching for us were also working very hard such that some surrendered and subsequently came to look for us, even though they had been part of us… But for me, since I went into the forest in 1952, I came out on 16 th December 1963 after the struggle. I never surrendered! No, no, no surrender!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C: And so I think I maybe know the answer to this question, but how did you feel when you found out that Kenya was becoming independent from the colonial rule?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M: Oooi, I felt relieved because I was now able to return home and I had not gone into the forest as a child. I went as a married woman… Can you imagine all that time I spent in the forest and that is not where I was born or went as a child? I went in as a married woman and even my husband was there with me in that forest. And we came out with him. How can I not feel good? Imagine getting that which you have fought for for many years?</a:t>
                      </a:r>
                      <a:endParaRPr sz="1100">
                        <a:solidFill>
                          <a:schemeClr val="dk1"/>
                        </a:solidFill>
                        <a:latin typeface="Inter"/>
                        <a:ea typeface="Inter"/>
                        <a:cs typeface="Inter"/>
                        <a:sym typeface="Inter"/>
                      </a:endParaRPr>
                    </a:p>
                  </a:txBody>
                  <a:tcPr marT="66525" marB="66525" marR="67475" marL="67475">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2" name="Shape 172"/>
        <p:cNvGrpSpPr/>
        <p:nvPr/>
      </p:nvGrpSpPr>
      <p:grpSpPr>
        <a:xfrm>
          <a:off x="0" y="0"/>
          <a:ext cx="0" cy="0"/>
          <a:chOff x="0" y="0"/>
          <a:chExt cx="0" cy="0"/>
        </a:xfrm>
      </p:grpSpPr>
      <p:sp>
        <p:nvSpPr>
          <p:cNvPr id="173" name="Google Shape;173;p40"/>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Comparison</a:t>
            </a:r>
            <a:endParaRPr sz="14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Reading Questions</a:t>
            </a:r>
            <a:endParaRPr sz="1900">
              <a:solidFill>
                <a:schemeClr val="dk1"/>
              </a:solidFill>
              <a:latin typeface="Plus Jakarta Sans"/>
              <a:ea typeface="Plus Jakarta Sans"/>
              <a:cs typeface="Plus Jakarta Sans"/>
              <a:sym typeface="Plus Jakarta Sans"/>
            </a:endParaRPr>
          </a:p>
        </p:txBody>
      </p:sp>
      <p:sp>
        <p:nvSpPr>
          <p:cNvPr id="174" name="Google Shape;174;p40"/>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75" name="Google Shape;175;p40"/>
          <p:cNvPicPr preferRelativeResize="0"/>
          <p:nvPr/>
        </p:nvPicPr>
        <p:blipFill>
          <a:blip r:embed="rId3">
            <a:alphaModFix/>
          </a:blip>
          <a:stretch>
            <a:fillRect/>
          </a:stretch>
        </p:blipFill>
        <p:spPr>
          <a:xfrm>
            <a:off x="390131" y="9513171"/>
            <a:ext cx="425136" cy="425136"/>
          </a:xfrm>
          <a:prstGeom prst="rect">
            <a:avLst/>
          </a:prstGeom>
          <a:noFill/>
          <a:ln>
            <a:noFill/>
          </a:ln>
        </p:spPr>
      </p:pic>
      <p:sp>
        <p:nvSpPr>
          <p:cNvPr id="176" name="Google Shape;176;p40"/>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77" name="Google Shape;177;p40"/>
          <p:cNvPicPr preferRelativeResize="0"/>
          <p:nvPr/>
        </p:nvPicPr>
        <p:blipFill>
          <a:blip r:embed="rId4">
            <a:alphaModFix/>
          </a:blip>
          <a:stretch>
            <a:fillRect/>
          </a:stretch>
        </p:blipFill>
        <p:spPr>
          <a:xfrm>
            <a:off x="216272" y="154797"/>
            <a:ext cx="1041739" cy="431978"/>
          </a:xfrm>
          <a:prstGeom prst="rect">
            <a:avLst/>
          </a:prstGeom>
          <a:noFill/>
          <a:ln>
            <a:noFill/>
          </a:ln>
        </p:spPr>
      </p:pic>
      <p:sp>
        <p:nvSpPr>
          <p:cNvPr id="178" name="Google Shape;178;p40"/>
          <p:cNvSpPr txBox="1"/>
          <p:nvPr/>
        </p:nvSpPr>
        <p:spPr>
          <a:xfrm>
            <a:off x="430306" y="721739"/>
            <a:ext cx="6454500" cy="3594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None/>
            </a:pPr>
            <a:r>
              <a:rPr b="1" lang="en" sz="1200">
                <a:solidFill>
                  <a:srgbClr val="000000"/>
                </a:solidFill>
                <a:latin typeface="Halant"/>
                <a:ea typeface="Halant"/>
                <a:cs typeface="Halant"/>
                <a:sym typeface="Halant"/>
              </a:rPr>
              <a:t>Directions: </a:t>
            </a:r>
            <a:r>
              <a:rPr lang="en" sz="1200">
                <a:solidFill>
                  <a:srgbClr val="000000"/>
                </a:solidFill>
                <a:latin typeface="Halant"/>
                <a:ea typeface="Halant"/>
                <a:cs typeface="Halant"/>
                <a:sym typeface="Halant"/>
              </a:rPr>
              <a:t>After completing the reading, answer the following questions.</a:t>
            </a:r>
            <a:endParaRPr sz="1200">
              <a:solidFill>
                <a:srgbClr val="000000"/>
              </a:solidFill>
              <a:latin typeface="Halant"/>
              <a:ea typeface="Halant"/>
              <a:cs typeface="Halant"/>
              <a:sym typeface="Halant"/>
            </a:endParaRPr>
          </a:p>
        </p:txBody>
      </p:sp>
      <p:graphicFrame>
        <p:nvGraphicFramePr>
          <p:cNvPr id="179" name="Google Shape;179;p40"/>
          <p:cNvGraphicFramePr/>
          <p:nvPr/>
        </p:nvGraphicFramePr>
        <p:xfrm>
          <a:off x="449976" y="1130830"/>
          <a:ext cx="3000000" cy="3000000"/>
        </p:xfrm>
        <a:graphic>
          <a:graphicData uri="http://schemas.openxmlformats.org/drawingml/2006/table">
            <a:tbl>
              <a:tblPr>
                <a:noFill/>
                <a:tableStyleId>{7F800CB2-B749-4670-B51D-042A2C8911E7}</a:tableStyleId>
              </a:tblPr>
              <a:tblGrid>
                <a:gridCol w="3466150"/>
                <a:gridCol w="3466150"/>
              </a:tblGrid>
              <a:tr h="435650">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1. What information is known about the </a:t>
                      </a:r>
                      <a:r>
                        <a:rPr lang="en" sz="1200">
                          <a:latin typeface="Inter"/>
                          <a:ea typeface="Inter"/>
                          <a:cs typeface="Inter"/>
                          <a:sym typeface="Inter"/>
                        </a:rPr>
                        <a:t>people mentioned in the sources</a:t>
                      </a:r>
                      <a:r>
                        <a:rPr lang="en" sz="1200">
                          <a:solidFill>
                            <a:srgbClr val="000000"/>
                          </a:solidFill>
                          <a:latin typeface="Inter"/>
                          <a:ea typeface="Inter"/>
                          <a:cs typeface="Inter"/>
                          <a:sym typeface="Inter"/>
                        </a:rPr>
                        <a:t>?</a:t>
                      </a:r>
                      <a:endParaRPr sz="1200">
                        <a:latin typeface="Inter"/>
                        <a:ea typeface="Inter"/>
                        <a:cs typeface="Inter"/>
                        <a:sym typeface="Inter"/>
                      </a:endParaRPr>
                    </a:p>
                  </a:txBody>
                  <a:tcPr marT="87275" marB="87275" marR="86050" marL="86050" anchor="ctr">
                    <a:solidFill>
                      <a:srgbClr val="D9D9D9"/>
                    </a:solidFill>
                  </a:tcPr>
                </a:tc>
                <a:tc>
                  <a:txBody>
                    <a:bodyPr/>
                    <a:lstStyle/>
                    <a:p>
                      <a:pPr indent="0" lvl="0" marL="0" rtl="0" algn="ctr">
                        <a:lnSpc>
                          <a:spcPct val="100000"/>
                        </a:lnSpc>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2. </a:t>
                      </a:r>
                      <a:r>
                        <a:rPr lang="en" sz="1200">
                          <a:solidFill>
                            <a:schemeClr val="dk1"/>
                          </a:solidFill>
                          <a:latin typeface="Inter"/>
                          <a:ea typeface="Inter"/>
                          <a:cs typeface="Inter"/>
                          <a:sym typeface="Inter"/>
                        </a:rPr>
                        <a:t>Circle the types of resistance utilized in the African Independence movements as mentioned in the sources.</a:t>
                      </a:r>
                      <a:endParaRPr sz="1200">
                        <a:latin typeface="Inter"/>
                        <a:ea typeface="Inter"/>
                        <a:cs typeface="Inter"/>
                        <a:sym typeface="Inter"/>
                      </a:endParaRPr>
                    </a:p>
                  </a:txBody>
                  <a:tcPr marT="87275" marB="87275" marR="86050" marL="86050" anchor="ctr">
                    <a:solidFill>
                      <a:srgbClr val="D9D9D9"/>
                    </a:solidFill>
                  </a:tcPr>
                </a:tc>
              </a:tr>
              <a:tr h="1386175">
                <a:tc>
                  <a:txBody>
                    <a:bodyPr/>
                    <a:lstStyle/>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txBody>
                  <a:tcPr marT="87275" marB="87275" marR="86050" marL="86050">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Military Resistance</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Political Organizing</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Civil Disobedience</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Pan-African Advocacy</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Cultural Preservation</a:t>
                      </a:r>
                      <a:endParaRPr b="1" sz="1200">
                        <a:solidFill>
                          <a:srgbClr val="E95C3D"/>
                        </a:solidFill>
                        <a:latin typeface="Inter"/>
                        <a:ea typeface="Inter"/>
                        <a:cs typeface="Inter"/>
                        <a:sym typeface="Inter"/>
                      </a:endParaRPr>
                    </a:p>
                  </a:txBody>
                  <a:tcPr marT="87275" marB="87275" marR="86050" marL="86050" anchor="ctr">
                    <a:lnB cap="flat" cmpd="sng" w="9525">
                      <a:solidFill>
                        <a:srgbClr val="9E9E9E"/>
                      </a:solidFill>
                      <a:prstDash val="solid"/>
                      <a:round/>
                      <a:headEnd len="sm" w="sm" type="none"/>
                      <a:tailEnd len="sm" w="sm" type="none"/>
                    </a:lnB>
                  </a:tcPr>
                </a:tc>
              </a:tr>
              <a:tr h="448025">
                <a:tc>
                  <a:txBody>
                    <a:bodyPr/>
                    <a:lstStyle/>
                    <a:p>
                      <a:pPr indent="0" lvl="0" marL="0" rtl="0" algn="ctr">
                        <a:lnSpc>
                          <a:spcPct val="100000"/>
                        </a:lnSpc>
                        <a:spcBef>
                          <a:spcPts val="0"/>
                        </a:spcBef>
                        <a:spcAft>
                          <a:spcPts val="0"/>
                        </a:spcAft>
                        <a:buNone/>
                      </a:pPr>
                      <a:r>
                        <a:rPr lang="en" sz="1200">
                          <a:latin typeface="Inter"/>
                          <a:ea typeface="Inter"/>
                          <a:cs typeface="Inter"/>
                          <a:sym typeface="Inter"/>
                        </a:rPr>
                        <a:t>3.</a:t>
                      </a:r>
                      <a:r>
                        <a:rPr lang="en" sz="1200">
                          <a:solidFill>
                            <a:schemeClr val="dk1"/>
                          </a:solidFill>
                          <a:latin typeface="Inter"/>
                          <a:ea typeface="Inter"/>
                          <a:cs typeface="Inter"/>
                          <a:sym typeface="Inter"/>
                        </a:rPr>
                        <a:t> What grievances or injustices are highlighted in the sources?</a:t>
                      </a:r>
                      <a:endParaRPr sz="1200">
                        <a:solidFill>
                          <a:srgbClr val="000000"/>
                        </a:solidFill>
                        <a:latin typeface="Inter"/>
                        <a:ea typeface="Inter"/>
                        <a:cs typeface="Inter"/>
                        <a:sym typeface="Inter"/>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ctr">
                        <a:lnSpc>
                          <a:spcPct val="100000"/>
                        </a:lnSpc>
                        <a:spcBef>
                          <a:spcPts val="0"/>
                        </a:spcBef>
                        <a:spcAft>
                          <a:spcPts val="0"/>
                        </a:spcAft>
                        <a:buNone/>
                      </a:pPr>
                      <a:r>
                        <a:rPr lang="en" sz="1200">
                          <a:latin typeface="Inter"/>
                          <a:ea typeface="Inter"/>
                          <a:cs typeface="Inter"/>
                          <a:sym typeface="Inter"/>
                        </a:rPr>
                        <a:t>4. What are the main arguments expressed in each source?</a:t>
                      </a:r>
                      <a:endParaRPr sz="1200">
                        <a:solidFill>
                          <a:srgbClr val="000000"/>
                        </a:solidFill>
                        <a:latin typeface="Inter"/>
                        <a:ea typeface="Inter"/>
                        <a:cs typeface="Inter"/>
                        <a:sym typeface="Inter"/>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1206850">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48025">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5. How does each source describe the future or hopes for their country after independence?</a:t>
                      </a:r>
                      <a:endParaRPr sz="1200">
                        <a:solidFill>
                          <a:schemeClr val="dk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6. </a:t>
                      </a:r>
                      <a:r>
                        <a:rPr lang="en" sz="1200">
                          <a:solidFill>
                            <a:schemeClr val="dk1"/>
                          </a:solidFill>
                          <a:latin typeface="Inter"/>
                          <a:ea typeface="Inter"/>
                          <a:cs typeface="Inter"/>
                          <a:sym typeface="Inter"/>
                        </a:rPr>
                        <a:t>What is a question you could ask to better understand the source?</a:t>
                      </a:r>
                      <a:endParaRPr sz="1200">
                        <a:solidFill>
                          <a:schemeClr val="dk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1206850">
                <a:tc>
                  <a:txBody>
                    <a:bodyPr/>
                    <a:lstStyle/>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sz="1200">
                        <a:solidFill>
                          <a:schemeClr val="dk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3" name="Shape 183"/>
        <p:cNvGrpSpPr/>
        <p:nvPr/>
      </p:nvGrpSpPr>
      <p:grpSpPr>
        <a:xfrm>
          <a:off x="0" y="0"/>
          <a:ext cx="0" cy="0"/>
          <a:chOff x="0" y="0"/>
          <a:chExt cx="0" cy="0"/>
        </a:xfrm>
      </p:grpSpPr>
      <p:sp>
        <p:nvSpPr>
          <p:cNvPr id="184" name="Google Shape;184;p41"/>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Comparison</a:t>
            </a:r>
            <a:endParaRPr sz="14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Inside/Outside Circle</a:t>
            </a:r>
            <a:endParaRPr sz="1900">
              <a:solidFill>
                <a:schemeClr val="dk1"/>
              </a:solidFill>
              <a:latin typeface="Plus Jakarta Sans"/>
              <a:ea typeface="Plus Jakarta Sans"/>
              <a:cs typeface="Plus Jakarta Sans"/>
              <a:sym typeface="Plus Jakarta Sans"/>
            </a:endParaRPr>
          </a:p>
        </p:txBody>
      </p:sp>
      <p:sp>
        <p:nvSpPr>
          <p:cNvPr id="185" name="Google Shape;185;p41"/>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86" name="Google Shape;186;p41"/>
          <p:cNvPicPr preferRelativeResize="0"/>
          <p:nvPr/>
        </p:nvPicPr>
        <p:blipFill>
          <a:blip r:embed="rId3">
            <a:alphaModFix/>
          </a:blip>
          <a:stretch>
            <a:fillRect/>
          </a:stretch>
        </p:blipFill>
        <p:spPr>
          <a:xfrm>
            <a:off x="390131" y="9513171"/>
            <a:ext cx="425136" cy="425136"/>
          </a:xfrm>
          <a:prstGeom prst="rect">
            <a:avLst/>
          </a:prstGeom>
          <a:noFill/>
          <a:ln>
            <a:noFill/>
          </a:ln>
        </p:spPr>
      </p:pic>
      <p:sp>
        <p:nvSpPr>
          <p:cNvPr id="187" name="Google Shape;187;p41"/>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88" name="Google Shape;188;p41"/>
          <p:cNvPicPr preferRelativeResize="0"/>
          <p:nvPr/>
        </p:nvPicPr>
        <p:blipFill>
          <a:blip r:embed="rId4">
            <a:alphaModFix/>
          </a:blip>
          <a:stretch>
            <a:fillRect/>
          </a:stretch>
        </p:blipFill>
        <p:spPr>
          <a:xfrm>
            <a:off x="216272" y="154797"/>
            <a:ext cx="1041739" cy="431978"/>
          </a:xfrm>
          <a:prstGeom prst="rect">
            <a:avLst/>
          </a:prstGeom>
          <a:noFill/>
          <a:ln>
            <a:noFill/>
          </a:ln>
        </p:spPr>
      </p:pic>
      <p:sp>
        <p:nvSpPr>
          <p:cNvPr id="189" name="Google Shape;189;p41"/>
          <p:cNvSpPr txBox="1"/>
          <p:nvPr/>
        </p:nvSpPr>
        <p:spPr>
          <a:xfrm>
            <a:off x="430306" y="721739"/>
            <a:ext cx="6454500" cy="9135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As you move through the inside/outside circle, take notes about each of the sources, especially focusing on the types of resistance and arguments expressed. After completing the circle, use the last box to determine which country is the most similar and most different from the one you learned about.</a:t>
            </a:r>
            <a:endParaRPr sz="1100">
              <a:solidFill>
                <a:srgbClr val="000000"/>
              </a:solidFill>
              <a:latin typeface="Halant"/>
              <a:ea typeface="Halant"/>
              <a:cs typeface="Halant"/>
              <a:sym typeface="Halant"/>
            </a:endParaRPr>
          </a:p>
        </p:txBody>
      </p:sp>
      <p:graphicFrame>
        <p:nvGraphicFramePr>
          <p:cNvPr id="190" name="Google Shape;190;p41"/>
          <p:cNvGraphicFramePr/>
          <p:nvPr/>
        </p:nvGraphicFramePr>
        <p:xfrm>
          <a:off x="449976" y="1740430"/>
          <a:ext cx="3000000" cy="3000000"/>
        </p:xfrm>
        <a:graphic>
          <a:graphicData uri="http://schemas.openxmlformats.org/drawingml/2006/table">
            <a:tbl>
              <a:tblPr>
                <a:noFill/>
                <a:tableStyleId>{7F800CB2-B749-4670-B51D-042A2C8911E7}</a:tableStyleId>
              </a:tblPr>
              <a:tblGrid>
                <a:gridCol w="3466150"/>
                <a:gridCol w="3466150"/>
              </a:tblGrid>
              <a:tr h="435650">
                <a:tc>
                  <a:txBody>
                    <a:bodyPr/>
                    <a:lstStyle/>
                    <a:p>
                      <a:pPr indent="0" lvl="0" marL="0" rtl="0" algn="ctr">
                        <a:lnSpc>
                          <a:spcPct val="100000"/>
                        </a:lnSpc>
                        <a:spcBef>
                          <a:spcPts val="0"/>
                        </a:spcBef>
                        <a:spcAft>
                          <a:spcPts val="0"/>
                        </a:spcAft>
                        <a:buNone/>
                      </a:pPr>
                      <a:r>
                        <a:rPr lang="en" sz="1200">
                          <a:latin typeface="Inter"/>
                          <a:ea typeface="Inter"/>
                          <a:cs typeface="Inter"/>
                          <a:sym typeface="Inter"/>
                        </a:rPr>
                        <a:t>Kenya</a:t>
                      </a:r>
                      <a:endParaRPr sz="1200">
                        <a:latin typeface="Inter"/>
                        <a:ea typeface="Inter"/>
                        <a:cs typeface="Inter"/>
                        <a:sym typeface="Inter"/>
                      </a:endParaRPr>
                    </a:p>
                  </a:txBody>
                  <a:tcPr marT="87275" marB="87275" marR="86050" marL="86050" anchor="ctr">
                    <a:solidFill>
                      <a:srgbClr val="D9D9D9"/>
                    </a:solidFill>
                  </a:tcPr>
                </a:tc>
                <a:tc>
                  <a:txBody>
                    <a:bodyPr/>
                    <a:lstStyle/>
                    <a:p>
                      <a:pPr indent="0" lvl="0" marL="0" rtl="0" algn="ctr">
                        <a:lnSpc>
                          <a:spcPct val="100000"/>
                        </a:lnSpc>
                        <a:spcBef>
                          <a:spcPts val="0"/>
                        </a:spcBef>
                        <a:spcAft>
                          <a:spcPts val="0"/>
                        </a:spcAft>
                        <a:buClr>
                          <a:srgbClr val="000000"/>
                        </a:buClr>
                        <a:buSzPts val="1100"/>
                        <a:buFont typeface="Arial"/>
                        <a:buNone/>
                      </a:pPr>
                      <a:r>
                        <a:rPr lang="en" sz="1200">
                          <a:latin typeface="Inter"/>
                          <a:ea typeface="Inter"/>
                          <a:cs typeface="Inter"/>
                          <a:sym typeface="Inter"/>
                        </a:rPr>
                        <a:t>Ghana</a:t>
                      </a:r>
                      <a:endParaRPr sz="1200">
                        <a:latin typeface="Inter"/>
                        <a:ea typeface="Inter"/>
                        <a:cs typeface="Inter"/>
                        <a:sym typeface="Inter"/>
                      </a:endParaRPr>
                    </a:p>
                  </a:txBody>
                  <a:tcPr marT="87275" marB="87275" marR="86050" marL="86050" anchor="ctr">
                    <a:solidFill>
                      <a:srgbClr val="D9D9D9"/>
                    </a:solidFill>
                  </a:tcPr>
                </a:tc>
              </a:tr>
              <a:tr h="1386175">
                <a:tc>
                  <a:txBody>
                    <a:bodyPr/>
                    <a:lstStyle/>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txBody>
                  <a:tcPr marT="87275" marB="87275" marR="86050" marL="86050">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200">
                        <a:solidFill>
                          <a:srgbClr val="E95C3D"/>
                        </a:solidFill>
                        <a:latin typeface="Inter"/>
                        <a:ea typeface="Inter"/>
                        <a:cs typeface="Inter"/>
                        <a:sym typeface="Inter"/>
                      </a:endParaRPr>
                    </a:p>
                  </a:txBody>
                  <a:tcPr marT="87275" marB="87275" marR="86050" marL="86050" anchor="ctr">
                    <a:lnB cap="flat" cmpd="sng" w="9525">
                      <a:solidFill>
                        <a:srgbClr val="9E9E9E"/>
                      </a:solidFill>
                      <a:prstDash val="solid"/>
                      <a:round/>
                      <a:headEnd len="sm" w="sm" type="none"/>
                      <a:tailEnd len="sm" w="sm" type="none"/>
                    </a:lnB>
                  </a:tcPr>
                </a:tc>
              </a:tr>
              <a:tr h="448025">
                <a:tc>
                  <a:txBody>
                    <a:bodyPr/>
                    <a:lstStyle/>
                    <a:p>
                      <a:pPr indent="0" lvl="0" marL="0" rtl="0" algn="ctr">
                        <a:lnSpc>
                          <a:spcPct val="100000"/>
                        </a:lnSpc>
                        <a:spcBef>
                          <a:spcPts val="0"/>
                        </a:spcBef>
                        <a:spcAft>
                          <a:spcPts val="0"/>
                        </a:spcAft>
                        <a:buNone/>
                      </a:pPr>
                      <a:r>
                        <a:rPr lang="en" sz="1200">
                          <a:latin typeface="Inter"/>
                          <a:ea typeface="Inter"/>
                          <a:cs typeface="Inter"/>
                          <a:sym typeface="Inter"/>
                        </a:rPr>
                        <a:t>Congo</a:t>
                      </a:r>
                      <a:endParaRPr sz="1200">
                        <a:solidFill>
                          <a:srgbClr val="000000"/>
                        </a:solidFill>
                        <a:latin typeface="Inter"/>
                        <a:ea typeface="Inter"/>
                        <a:cs typeface="Inter"/>
                        <a:sym typeface="Inter"/>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ctr">
                        <a:lnSpc>
                          <a:spcPct val="100000"/>
                        </a:lnSpc>
                        <a:spcBef>
                          <a:spcPts val="0"/>
                        </a:spcBef>
                        <a:spcAft>
                          <a:spcPts val="0"/>
                        </a:spcAft>
                        <a:buNone/>
                      </a:pPr>
                      <a:r>
                        <a:rPr lang="en" sz="1200">
                          <a:latin typeface="Inter"/>
                          <a:ea typeface="Inter"/>
                          <a:cs typeface="Inter"/>
                          <a:sym typeface="Inter"/>
                        </a:rPr>
                        <a:t>Nigeria</a:t>
                      </a:r>
                      <a:endParaRPr sz="1200">
                        <a:solidFill>
                          <a:srgbClr val="000000"/>
                        </a:solidFill>
                        <a:latin typeface="Inter"/>
                        <a:ea typeface="Inter"/>
                        <a:cs typeface="Inter"/>
                        <a:sym typeface="Inter"/>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1206850">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48025">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Algeria</a:t>
                      </a:r>
                      <a:endParaRPr sz="1200">
                        <a:solidFill>
                          <a:schemeClr val="dk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Comparison</a:t>
                      </a:r>
                      <a:endParaRPr sz="1200">
                        <a:solidFill>
                          <a:schemeClr val="dk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1206850">
                <a:tc>
                  <a:txBody>
                    <a:bodyPr/>
                    <a:lstStyle/>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Most Similar:</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Most Different:</a:t>
                      </a:r>
                      <a:endParaRPr sz="1200">
                        <a:solidFill>
                          <a:schemeClr val="dk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4" name="Shape 194"/>
        <p:cNvGrpSpPr/>
        <p:nvPr/>
      </p:nvGrpSpPr>
      <p:grpSpPr>
        <a:xfrm>
          <a:off x="0" y="0"/>
          <a:ext cx="0" cy="0"/>
          <a:chOff x="0" y="0"/>
          <a:chExt cx="0" cy="0"/>
        </a:xfrm>
      </p:grpSpPr>
      <p:sp>
        <p:nvSpPr>
          <p:cNvPr id="195" name="Google Shape;195;p42"/>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Comparison</a:t>
            </a:r>
            <a:endParaRPr sz="2500">
              <a:solidFill>
                <a:schemeClr val="dk1"/>
              </a:solidFill>
              <a:latin typeface="Plus Jakarta Sans"/>
              <a:ea typeface="Plus Jakarta Sans"/>
              <a:cs typeface="Plus Jakarta Sans"/>
              <a:sym typeface="Plus Jakarta Sans"/>
            </a:endParaRPr>
          </a:p>
        </p:txBody>
      </p:sp>
      <p:sp>
        <p:nvSpPr>
          <p:cNvPr id="196" name="Google Shape;196;p4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97" name="Google Shape;197;p42"/>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98" name="Google Shape;198;p4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99" name="Google Shape;199;p42"/>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200" name="Google Shape;200;p42"/>
          <p:cNvSpPr txBox="1"/>
          <p:nvPr/>
        </p:nvSpPr>
        <p:spPr>
          <a:xfrm>
            <a:off x="503838" y="2163829"/>
            <a:ext cx="2298600" cy="7980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t/>
            </a:r>
            <a:endParaRPr sz="1800">
              <a:latin typeface="Inter"/>
              <a:ea typeface="Inter"/>
              <a:cs typeface="Inter"/>
              <a:sym typeface="Inter"/>
            </a:endParaRPr>
          </a:p>
        </p:txBody>
      </p:sp>
      <p:sp>
        <p:nvSpPr>
          <p:cNvPr id="201" name="Google Shape;201;p42"/>
          <p:cNvSpPr txBox="1"/>
          <p:nvPr/>
        </p:nvSpPr>
        <p:spPr>
          <a:xfrm>
            <a:off x="4970083" y="2163831"/>
            <a:ext cx="2298600" cy="7980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t/>
            </a:r>
            <a:endParaRPr sz="1800">
              <a:latin typeface="Inter"/>
              <a:ea typeface="Inter"/>
              <a:cs typeface="Inter"/>
              <a:sym typeface="Inter"/>
            </a:endParaRPr>
          </a:p>
        </p:txBody>
      </p:sp>
      <p:graphicFrame>
        <p:nvGraphicFramePr>
          <p:cNvPr id="202" name="Google Shape;202;p42"/>
          <p:cNvGraphicFramePr/>
          <p:nvPr/>
        </p:nvGraphicFramePr>
        <p:xfrm>
          <a:off x="503824" y="3910029"/>
          <a:ext cx="3000000" cy="3000000"/>
        </p:xfrm>
        <a:graphic>
          <a:graphicData uri="http://schemas.openxmlformats.org/drawingml/2006/table">
            <a:tbl>
              <a:tblPr>
                <a:noFill/>
                <a:tableStyleId>{7F800CB2-B749-4670-B51D-042A2C8911E7}</a:tableStyleId>
              </a:tblPr>
              <a:tblGrid>
                <a:gridCol w="2254925"/>
                <a:gridCol w="2254925"/>
                <a:gridCol w="2254925"/>
              </a:tblGrid>
              <a:tr h="1119175">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1</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2</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3</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graphicFrame>
        <p:nvGraphicFramePr>
          <p:cNvPr id="203" name="Google Shape;203;p42"/>
          <p:cNvGraphicFramePr/>
          <p:nvPr/>
        </p:nvGraphicFramePr>
        <p:xfrm>
          <a:off x="503824" y="6474548"/>
          <a:ext cx="3000000" cy="3000000"/>
        </p:xfrm>
        <a:graphic>
          <a:graphicData uri="http://schemas.openxmlformats.org/drawingml/2006/table">
            <a:tbl>
              <a:tblPr>
                <a:noFill/>
                <a:tableStyleId>{7F800CB2-B749-4670-B51D-042A2C8911E7}</a:tableStyleId>
              </a:tblPr>
              <a:tblGrid>
                <a:gridCol w="2579025"/>
                <a:gridCol w="1616500"/>
                <a:gridCol w="2569225"/>
              </a:tblGrid>
              <a:tr h="852625">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sz="1500">
                        <a:latin typeface="Inter"/>
                        <a:ea typeface="Inter"/>
                        <a:cs typeface="Inter"/>
                        <a:sym typeface="Inter"/>
                      </a:endParaRPr>
                    </a:p>
                  </a:txBody>
                  <a:tcPr marT="95775" marB="95775" marR="97150" marL="97150"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52625">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52625">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sp>
        <p:nvSpPr>
          <p:cNvPr id="204" name="Google Shape;204;p42"/>
          <p:cNvSpPr/>
          <p:nvPr/>
        </p:nvSpPr>
        <p:spPr>
          <a:xfrm rot="-5400000">
            <a:off x="3411863" y="545679"/>
            <a:ext cx="9795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205" name="Google Shape;205;p42"/>
          <p:cNvSpPr/>
          <p:nvPr/>
        </p:nvSpPr>
        <p:spPr>
          <a:xfrm rot="-5400000">
            <a:off x="3596213" y="3304133"/>
            <a:ext cx="6108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206" name="Google Shape;206;p42"/>
          <p:cNvSpPr txBox="1"/>
          <p:nvPr/>
        </p:nvSpPr>
        <p:spPr>
          <a:xfrm>
            <a:off x="3199613" y="2411540"/>
            <a:ext cx="1373100" cy="4506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700">
                <a:latin typeface="Inter"/>
                <a:ea typeface="Inter"/>
                <a:cs typeface="Inter"/>
                <a:sym typeface="Inter"/>
              </a:rPr>
              <a:t>Similarities</a:t>
            </a:r>
            <a:endParaRPr sz="1700">
              <a:latin typeface="Inter"/>
              <a:ea typeface="Inter"/>
              <a:cs typeface="Inter"/>
              <a:sym typeface="Inter"/>
            </a:endParaRPr>
          </a:p>
        </p:txBody>
      </p:sp>
      <p:sp>
        <p:nvSpPr>
          <p:cNvPr id="207" name="Google Shape;207;p42"/>
          <p:cNvSpPr txBox="1"/>
          <p:nvPr/>
        </p:nvSpPr>
        <p:spPr>
          <a:xfrm>
            <a:off x="2541553" y="5345018"/>
            <a:ext cx="2720100" cy="4506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sz="1600">
                <a:solidFill>
                  <a:schemeClr val="dk1"/>
                </a:solidFill>
                <a:latin typeface="Inter"/>
                <a:ea typeface="Inter"/>
                <a:cs typeface="Inter"/>
                <a:sym typeface="Inter"/>
              </a:rPr>
              <a:t>Different in regards to...</a:t>
            </a:r>
            <a:endParaRPr sz="1600">
              <a:solidFill>
                <a:schemeClr val="dk1"/>
              </a:solidFill>
              <a:latin typeface="Inter"/>
              <a:ea typeface="Inter"/>
              <a:cs typeface="Inter"/>
              <a:sym typeface="Inter"/>
            </a:endParaRPr>
          </a:p>
          <a:p>
            <a:pPr indent="0" lvl="0" marL="0" rtl="0" algn="ctr">
              <a:spcBef>
                <a:spcPts val="0"/>
              </a:spcBef>
              <a:spcAft>
                <a:spcPts val="0"/>
              </a:spcAft>
              <a:buNone/>
            </a:pPr>
            <a:r>
              <a:t/>
            </a:r>
            <a:endParaRPr sz="1700">
              <a:latin typeface="Inter"/>
              <a:ea typeface="Inter"/>
              <a:cs typeface="Inter"/>
              <a:sym typeface="Inter"/>
            </a:endParaRPr>
          </a:p>
        </p:txBody>
      </p:sp>
      <p:sp>
        <p:nvSpPr>
          <p:cNvPr id="208" name="Google Shape;208;p42"/>
          <p:cNvSpPr txBox="1"/>
          <p:nvPr/>
        </p:nvSpPr>
        <p:spPr>
          <a:xfrm>
            <a:off x="966600" y="1165650"/>
            <a:ext cx="6091200" cy="6744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First, write two topics to be compared  below. Then identify three ways that these topics are similar. Next, identify three ways in which they differ. In the middle of the differences table, identify how they are different from each other.</a:t>
            </a:r>
            <a:endParaRPr sz="1200">
              <a:latin typeface="Plus Jakarta Sans"/>
              <a:ea typeface="Plus Jakarta Sans"/>
              <a:cs typeface="Plus Jakarta Sans"/>
              <a:sym typeface="Plus Jakarta Sans"/>
            </a:endParaRPr>
          </a:p>
        </p:txBody>
      </p:sp>
      <p:pic>
        <p:nvPicPr>
          <p:cNvPr id="209" name="Google Shape;209;p42"/>
          <p:cNvPicPr preferRelativeResize="0"/>
          <p:nvPr/>
        </p:nvPicPr>
        <p:blipFill>
          <a:blip r:embed="rId5">
            <a:alphaModFix/>
          </a:blip>
          <a:stretch>
            <a:fillRect/>
          </a:stretch>
        </p:blipFill>
        <p:spPr>
          <a:xfrm>
            <a:off x="342975" y="1165660"/>
            <a:ext cx="674458" cy="674457"/>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13" name="Shape 213"/>
        <p:cNvGrpSpPr/>
        <p:nvPr/>
      </p:nvGrpSpPr>
      <p:grpSpPr>
        <a:xfrm>
          <a:off x="0" y="0"/>
          <a:ext cx="0" cy="0"/>
          <a:chOff x="0" y="0"/>
          <a:chExt cx="0" cy="0"/>
        </a:xfrm>
      </p:grpSpPr>
      <p:graphicFrame>
        <p:nvGraphicFramePr>
          <p:cNvPr id="214" name="Google Shape;214;p43"/>
          <p:cNvGraphicFramePr/>
          <p:nvPr/>
        </p:nvGraphicFramePr>
        <p:xfrm>
          <a:off x="469041" y="1410920"/>
          <a:ext cx="3000000" cy="3000000"/>
        </p:xfrm>
        <a:graphic>
          <a:graphicData uri="http://schemas.openxmlformats.org/drawingml/2006/table">
            <a:tbl>
              <a:tblPr>
                <a:noFill/>
                <a:tableStyleId>{5FA63BD2-23F0-4082-998D-CA37DFB277DC}</a:tableStyleId>
              </a:tblPr>
              <a:tblGrid>
                <a:gridCol w="6947875"/>
              </a:tblGrid>
              <a:tr h="299750">
                <a:tc>
                  <a:txBody>
                    <a:bodyPr/>
                    <a:lstStyle/>
                    <a:p>
                      <a:pPr indent="0" lvl="0" marL="0" rtl="0" algn="l">
                        <a:spcBef>
                          <a:spcPts val="0"/>
                        </a:spcBef>
                        <a:spcAft>
                          <a:spcPts val="0"/>
                        </a:spcAft>
                        <a:buNone/>
                      </a:pPr>
                      <a:r>
                        <a:rPr b="1" lang="en" sz="1200">
                          <a:latin typeface="Halant"/>
                          <a:ea typeface="Halant"/>
                          <a:cs typeface="Halant"/>
                          <a:sym typeface="Halant"/>
                        </a:rPr>
                        <a:t>Directions:</a:t>
                      </a:r>
                      <a:r>
                        <a:rPr lang="en" sz="1200">
                          <a:latin typeface="Halant"/>
                          <a:ea typeface="Halant"/>
                          <a:cs typeface="Halant"/>
                          <a:sym typeface="Halant"/>
                        </a:rPr>
                        <a:t> Follow along with the slides to answer the following questions.</a:t>
                      </a:r>
                      <a:endParaRPr sz="1200">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50050">
                <a:tc>
                  <a:txBody>
                    <a:bodyPr/>
                    <a:lstStyle/>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2) How did global events like World War I, World War II, and the Cold War contribute to African independence movements?</a:t>
                      </a:r>
                      <a:endParaRPr sz="1200">
                        <a:solidFill>
                          <a:schemeClr val="dk1"/>
                        </a:solidFill>
                        <a:latin typeface="Inter"/>
                        <a:ea typeface="Inter"/>
                        <a:cs typeface="Inter"/>
                        <a:sym typeface="Inter"/>
                      </a:endParaRPr>
                    </a:p>
                    <a:p>
                      <a:pPr indent="0" lvl="0" marL="482600" rtl="0" algn="l">
                        <a:spcBef>
                          <a:spcPts val="0"/>
                        </a:spcBef>
                        <a:spcAft>
                          <a:spcPts val="0"/>
                        </a:spcAft>
                        <a:buNone/>
                      </a:pPr>
                      <a:r>
                        <a:rPr b="1" lang="en" sz="1200">
                          <a:solidFill>
                            <a:srgbClr val="E95C3D"/>
                          </a:solidFill>
                          <a:latin typeface="Inter"/>
                          <a:ea typeface="Inter"/>
                          <a:cs typeface="Inter"/>
                          <a:sym typeface="Inter"/>
                        </a:rPr>
                        <a:t>These global events weakened European powers politically and economically, making it harder for them to maintain control over colonies. African soldiers who fought in the wars demanded rights and recognition, and the spread of ideas like self-determination and freedom fueled anti-colonial movements.</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3) Based on the timeline, what year would you argue the African Independence movement began? Explain your answer. </a:t>
                      </a:r>
                      <a:endParaRPr sz="1200">
                        <a:solidFill>
                          <a:schemeClr val="dk1"/>
                        </a:solidFill>
                        <a:latin typeface="Inter"/>
                        <a:ea typeface="Inter"/>
                        <a:cs typeface="Inter"/>
                        <a:sym typeface="Inter"/>
                      </a:endParaRPr>
                    </a:p>
                    <a:p>
                      <a:pPr indent="0" lvl="0" marL="482600" rtl="0" algn="l">
                        <a:spcBef>
                          <a:spcPts val="0"/>
                        </a:spcBef>
                        <a:spcAft>
                          <a:spcPts val="0"/>
                        </a:spcAft>
                        <a:buNone/>
                      </a:pPr>
                      <a:r>
                        <a:rPr b="1" lang="en" sz="1200">
                          <a:solidFill>
                            <a:srgbClr val="E95C3D"/>
                          </a:solidFill>
                          <a:latin typeface="Inter"/>
                          <a:ea typeface="Inter"/>
                          <a:cs typeface="Inter"/>
                          <a:sym typeface="Inter"/>
                        </a:rPr>
                        <a:t>A strong argument could be made for 1945, the end of WWII, as a starting point because that’s when decolonization accelerated globally and African leaders began to push more forcefully for independence.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4) Say-it-in-Six: Define Pan-Africanism</a:t>
                      </a:r>
                      <a:endParaRPr sz="1200">
                        <a:solidFill>
                          <a:schemeClr val="dk1"/>
                        </a:solidFill>
                        <a:latin typeface="Inter"/>
                        <a:ea typeface="Inter"/>
                        <a:cs typeface="Inter"/>
                        <a:sym typeface="Inter"/>
                      </a:endParaRPr>
                    </a:p>
                    <a:p>
                      <a:pPr indent="0" lvl="0" marL="482600" rtl="0" algn="l">
                        <a:spcBef>
                          <a:spcPts val="0"/>
                        </a:spcBef>
                        <a:spcAft>
                          <a:spcPts val="0"/>
                        </a:spcAft>
                        <a:buNone/>
                      </a:pPr>
                      <a:r>
                        <a:rPr b="1" lang="en" sz="1200">
                          <a:solidFill>
                            <a:srgbClr val="E95C3D"/>
                          </a:solidFill>
                          <a:latin typeface="Inter"/>
                          <a:ea typeface="Inter"/>
                          <a:cs typeface="Inter"/>
                          <a:sym typeface="Inter"/>
                        </a:rPr>
                        <a:t>Africa for Africans, unity across borders</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6) Why might some leaders prioritize national independence over continental unity?</a:t>
                      </a:r>
                      <a:endParaRPr sz="1200">
                        <a:solidFill>
                          <a:schemeClr val="dk1"/>
                        </a:solidFill>
                        <a:latin typeface="Inter"/>
                        <a:ea typeface="Inter"/>
                        <a:cs typeface="Inter"/>
                        <a:sym typeface="Inter"/>
                      </a:endParaRPr>
                    </a:p>
                    <a:p>
                      <a:pPr indent="0" lvl="0" marL="482600" rtl="0" algn="l">
                        <a:spcBef>
                          <a:spcPts val="0"/>
                        </a:spcBef>
                        <a:spcAft>
                          <a:spcPts val="0"/>
                        </a:spcAft>
                        <a:buNone/>
                      </a:pPr>
                      <a:r>
                        <a:rPr b="1" lang="en" sz="1200">
                          <a:solidFill>
                            <a:srgbClr val="E95C3D"/>
                          </a:solidFill>
                          <a:latin typeface="Inter"/>
                          <a:ea typeface="Inter"/>
                          <a:cs typeface="Inter"/>
                          <a:sym typeface="Inter"/>
                        </a:rPr>
                        <a:t>Many leaders focused on national independence first because their countries were dealing with urgent issues like building governments, managing ethnic divisions, and recovering from colonial rule. Continental unity was an ideal, but immediate local needs often took priority.</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7) List three strategies used to achieve independence.</a:t>
                      </a:r>
                      <a:endParaRPr sz="1200">
                        <a:solidFill>
                          <a:schemeClr val="dk1"/>
                        </a:solidFill>
                        <a:latin typeface="Inter"/>
                        <a:ea typeface="Inter"/>
                        <a:cs typeface="Inter"/>
                        <a:sym typeface="Inter"/>
                      </a:endParaRPr>
                    </a:p>
                    <a:p>
                      <a:pPr indent="-304800" lvl="0" marL="857250" rtl="0" algn="l">
                        <a:spcBef>
                          <a:spcPts val="0"/>
                        </a:spcBef>
                        <a:spcAft>
                          <a:spcPts val="0"/>
                        </a:spcAft>
                        <a:buClr>
                          <a:schemeClr val="dk1"/>
                        </a:buClr>
                        <a:buSzPts val="1200"/>
                        <a:buFont typeface="Inter"/>
                        <a:buChar char="●"/>
                      </a:pPr>
                      <a:r>
                        <a:rPr b="1" lang="en" sz="1200">
                          <a:solidFill>
                            <a:srgbClr val="E95C3D"/>
                          </a:solidFill>
                          <a:latin typeface="Inter"/>
                          <a:ea typeface="Inter"/>
                          <a:cs typeface="Inter"/>
                          <a:sym typeface="Inter"/>
                        </a:rPr>
                        <a:t>Nonviolent political organizing</a:t>
                      </a:r>
                      <a:endParaRPr b="1" sz="1200">
                        <a:solidFill>
                          <a:srgbClr val="E95C3D"/>
                        </a:solidFill>
                        <a:latin typeface="Inter"/>
                        <a:ea typeface="Inter"/>
                        <a:cs typeface="Inter"/>
                        <a:sym typeface="Inter"/>
                      </a:endParaRPr>
                    </a:p>
                    <a:p>
                      <a:pPr indent="0" lvl="0" marL="914400" rtl="0" algn="l">
                        <a:spcBef>
                          <a:spcPts val="0"/>
                        </a:spcBef>
                        <a:spcAft>
                          <a:spcPts val="0"/>
                        </a:spcAft>
                        <a:buNone/>
                      </a:pPr>
                      <a:r>
                        <a:t/>
                      </a:r>
                      <a:endParaRPr b="1" sz="1200">
                        <a:solidFill>
                          <a:srgbClr val="E95C3D"/>
                        </a:solidFill>
                        <a:latin typeface="Inter"/>
                        <a:ea typeface="Inter"/>
                        <a:cs typeface="Inter"/>
                        <a:sym typeface="Inter"/>
                      </a:endParaRPr>
                    </a:p>
                    <a:p>
                      <a:pPr indent="-304800" lvl="0" marL="857250" rtl="0" algn="l">
                        <a:spcBef>
                          <a:spcPts val="0"/>
                        </a:spcBef>
                        <a:spcAft>
                          <a:spcPts val="0"/>
                        </a:spcAft>
                        <a:buClr>
                          <a:schemeClr val="dk1"/>
                        </a:buClr>
                        <a:buSzPts val="1200"/>
                        <a:buFont typeface="Inter"/>
                        <a:buChar char="●"/>
                      </a:pPr>
                      <a:r>
                        <a:rPr b="1" lang="en" sz="1200">
                          <a:solidFill>
                            <a:srgbClr val="E95C3D"/>
                          </a:solidFill>
                          <a:latin typeface="Inter"/>
                          <a:ea typeface="Inter"/>
                          <a:cs typeface="Inter"/>
                          <a:sym typeface="Inter"/>
                        </a:rPr>
                        <a:t>Armed resistance</a:t>
                      </a:r>
                      <a:endParaRPr b="1" sz="1200">
                        <a:solidFill>
                          <a:srgbClr val="E95C3D"/>
                        </a:solidFill>
                        <a:latin typeface="Inter"/>
                        <a:ea typeface="Inter"/>
                        <a:cs typeface="Inter"/>
                        <a:sym typeface="Inter"/>
                      </a:endParaRPr>
                    </a:p>
                    <a:p>
                      <a:pPr indent="0" lvl="0" marL="914400" rtl="0" algn="l">
                        <a:spcBef>
                          <a:spcPts val="0"/>
                        </a:spcBef>
                        <a:spcAft>
                          <a:spcPts val="0"/>
                        </a:spcAft>
                        <a:buNone/>
                      </a:pPr>
                      <a:r>
                        <a:t/>
                      </a:r>
                      <a:endParaRPr b="1" sz="1200">
                        <a:solidFill>
                          <a:srgbClr val="E95C3D"/>
                        </a:solidFill>
                        <a:latin typeface="Inter"/>
                        <a:ea typeface="Inter"/>
                        <a:cs typeface="Inter"/>
                        <a:sym typeface="Inter"/>
                      </a:endParaRPr>
                    </a:p>
                    <a:p>
                      <a:pPr indent="-304800" lvl="0" marL="857250" rtl="0" algn="l">
                        <a:spcBef>
                          <a:spcPts val="0"/>
                        </a:spcBef>
                        <a:spcAft>
                          <a:spcPts val="0"/>
                        </a:spcAft>
                        <a:buClr>
                          <a:schemeClr val="dk1"/>
                        </a:buClr>
                        <a:buSzPts val="1200"/>
                        <a:buFont typeface="Inter"/>
                        <a:buChar char="●"/>
                      </a:pPr>
                      <a:r>
                        <a:rPr b="1" lang="en" sz="1200">
                          <a:solidFill>
                            <a:srgbClr val="E95C3D"/>
                          </a:solidFill>
                          <a:latin typeface="Inter"/>
                          <a:ea typeface="Inter"/>
                          <a:cs typeface="Inter"/>
                          <a:sym typeface="Inter"/>
                        </a:rPr>
                        <a:t>International diplomacy and pressure</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8) How did women contribute to independence movements beyond protests?</a:t>
                      </a:r>
                      <a:endParaRPr sz="1200">
                        <a:solidFill>
                          <a:schemeClr val="dk1"/>
                        </a:solidFill>
                        <a:latin typeface="Inter"/>
                        <a:ea typeface="Inter"/>
                        <a:cs typeface="Inter"/>
                        <a:sym typeface="Inter"/>
                      </a:endParaRPr>
                    </a:p>
                    <a:p>
                      <a:pPr indent="0" lvl="0" marL="482600" rtl="0" algn="l">
                        <a:spcBef>
                          <a:spcPts val="0"/>
                        </a:spcBef>
                        <a:spcAft>
                          <a:spcPts val="0"/>
                        </a:spcAft>
                        <a:buNone/>
                      </a:pPr>
                      <a:r>
                        <a:rPr b="1" lang="en" sz="1200">
                          <a:solidFill>
                            <a:srgbClr val="E95C3D"/>
                          </a:solidFill>
                          <a:latin typeface="Inter"/>
                          <a:ea typeface="Inter"/>
                          <a:cs typeface="Inter"/>
                          <a:sym typeface="Inter"/>
                        </a:rPr>
                        <a:t>Women organized politically, led unions and grassroots movements, supported fighters with supplies and intelligence, and helped shape post-independence social reform agendas. They also challenged both colonial rule and gender inequality within the movements.</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9) How do Pan-African ideas continue to influence Africa and the African diaspora today?</a:t>
                      </a:r>
                      <a:endParaRPr sz="1200">
                        <a:solidFill>
                          <a:schemeClr val="dk1"/>
                        </a:solidFill>
                        <a:latin typeface="Inter"/>
                        <a:ea typeface="Inter"/>
                        <a:cs typeface="Inter"/>
                        <a:sym typeface="Inter"/>
                      </a:endParaRPr>
                    </a:p>
                    <a:p>
                      <a:pPr indent="0" lvl="0" marL="482600" rtl="0" algn="l">
                        <a:spcBef>
                          <a:spcPts val="0"/>
                        </a:spcBef>
                        <a:spcAft>
                          <a:spcPts val="0"/>
                        </a:spcAft>
                        <a:buNone/>
                      </a:pPr>
                      <a:r>
                        <a:rPr b="1" lang="en" sz="1200">
                          <a:solidFill>
                            <a:srgbClr val="E95C3D"/>
                          </a:solidFill>
                          <a:latin typeface="Inter"/>
                          <a:ea typeface="Inter"/>
                          <a:cs typeface="Inter"/>
                          <a:sym typeface="Inter"/>
                        </a:rPr>
                        <a:t>Pan-Africanism influences modern organizations like the African Union. It continues to promote unity, cultural pride, and political collaboration among people of African descent worldwide.</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215" name="Google Shape;215;p43"/>
          <p:cNvSpPr txBox="1"/>
          <p:nvPr/>
        </p:nvSpPr>
        <p:spPr>
          <a:xfrm>
            <a:off x="469041" y="94652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Contextualization</a:t>
            </a:r>
            <a:endParaRPr sz="1300">
              <a:latin typeface="Inter"/>
              <a:ea typeface="Inter"/>
              <a:cs typeface="Inter"/>
              <a:sym typeface="Inter"/>
            </a:endParaRPr>
          </a:p>
        </p:txBody>
      </p:sp>
      <p:sp>
        <p:nvSpPr>
          <p:cNvPr id="216" name="Google Shape;216;p43"/>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Guided Notes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100">
                <a:solidFill>
                  <a:schemeClr val="dk1"/>
                </a:solidFill>
                <a:latin typeface="Plus Jakarta Sans Medium"/>
                <a:ea typeface="Plus Jakarta Sans Medium"/>
                <a:cs typeface="Plus Jakarta Sans Medium"/>
                <a:sym typeface="Plus Jakarta Sans Medium"/>
              </a:rPr>
              <a:t>Comparing African Independence Movements (Exemplar)</a:t>
            </a:r>
            <a:endParaRPr sz="21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217" name="Google Shape;217;p43"/>
          <p:cNvPicPr preferRelativeResize="0"/>
          <p:nvPr/>
        </p:nvPicPr>
        <p:blipFill>
          <a:blip r:embed="rId3">
            <a:alphaModFix/>
          </a:blip>
          <a:stretch>
            <a:fillRect/>
          </a:stretch>
        </p:blipFill>
        <p:spPr>
          <a:xfrm>
            <a:off x="216272" y="78597"/>
            <a:ext cx="1056536" cy="438114"/>
          </a:xfrm>
          <a:prstGeom prst="rect">
            <a:avLst/>
          </a:prstGeom>
          <a:noFill/>
          <a:ln>
            <a:noFill/>
          </a:ln>
        </p:spPr>
      </p:pic>
      <p:sp>
        <p:nvSpPr>
          <p:cNvPr id="218" name="Google Shape;218;p43"/>
          <p:cNvSpPr txBox="1"/>
          <p:nvPr/>
        </p:nvSpPr>
        <p:spPr>
          <a:xfrm>
            <a:off x="359789" y="1052242"/>
            <a:ext cx="75570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22" name="Shape 222"/>
        <p:cNvGrpSpPr/>
        <p:nvPr/>
      </p:nvGrpSpPr>
      <p:grpSpPr>
        <a:xfrm>
          <a:off x="0" y="0"/>
          <a:ext cx="0" cy="0"/>
          <a:chOff x="0" y="0"/>
          <a:chExt cx="0" cy="0"/>
        </a:xfrm>
      </p:grpSpPr>
      <p:sp>
        <p:nvSpPr>
          <p:cNvPr id="223" name="Google Shape;223;p44"/>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Comparison</a:t>
            </a:r>
            <a:endParaRPr sz="14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Reading Questions (Kenya Exemplar)</a:t>
            </a:r>
            <a:endParaRPr sz="1900">
              <a:solidFill>
                <a:schemeClr val="dk1"/>
              </a:solidFill>
              <a:latin typeface="Plus Jakarta Sans"/>
              <a:ea typeface="Plus Jakarta Sans"/>
              <a:cs typeface="Plus Jakarta Sans"/>
              <a:sym typeface="Plus Jakarta Sans"/>
            </a:endParaRPr>
          </a:p>
        </p:txBody>
      </p:sp>
      <p:sp>
        <p:nvSpPr>
          <p:cNvPr id="224" name="Google Shape;224;p44"/>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25" name="Google Shape;225;p44"/>
          <p:cNvPicPr preferRelativeResize="0"/>
          <p:nvPr/>
        </p:nvPicPr>
        <p:blipFill>
          <a:blip r:embed="rId3">
            <a:alphaModFix/>
          </a:blip>
          <a:stretch>
            <a:fillRect/>
          </a:stretch>
        </p:blipFill>
        <p:spPr>
          <a:xfrm>
            <a:off x="390131" y="9513171"/>
            <a:ext cx="425136" cy="425136"/>
          </a:xfrm>
          <a:prstGeom prst="rect">
            <a:avLst/>
          </a:prstGeom>
          <a:noFill/>
          <a:ln>
            <a:noFill/>
          </a:ln>
        </p:spPr>
      </p:pic>
      <p:sp>
        <p:nvSpPr>
          <p:cNvPr id="226" name="Google Shape;226;p44"/>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27" name="Google Shape;227;p44"/>
          <p:cNvPicPr preferRelativeResize="0"/>
          <p:nvPr/>
        </p:nvPicPr>
        <p:blipFill>
          <a:blip r:embed="rId4">
            <a:alphaModFix/>
          </a:blip>
          <a:stretch>
            <a:fillRect/>
          </a:stretch>
        </p:blipFill>
        <p:spPr>
          <a:xfrm>
            <a:off x="216272" y="154797"/>
            <a:ext cx="1041739" cy="431978"/>
          </a:xfrm>
          <a:prstGeom prst="rect">
            <a:avLst/>
          </a:prstGeom>
          <a:noFill/>
          <a:ln>
            <a:noFill/>
          </a:ln>
        </p:spPr>
      </p:pic>
      <p:sp>
        <p:nvSpPr>
          <p:cNvPr id="228" name="Google Shape;228;p44"/>
          <p:cNvSpPr txBox="1"/>
          <p:nvPr/>
        </p:nvSpPr>
        <p:spPr>
          <a:xfrm>
            <a:off x="430306" y="721739"/>
            <a:ext cx="6454500" cy="3594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None/>
            </a:pPr>
            <a:r>
              <a:rPr b="1" lang="en" sz="1200">
                <a:solidFill>
                  <a:srgbClr val="000000"/>
                </a:solidFill>
                <a:latin typeface="Halant"/>
                <a:ea typeface="Halant"/>
                <a:cs typeface="Halant"/>
                <a:sym typeface="Halant"/>
              </a:rPr>
              <a:t>Directions: </a:t>
            </a:r>
            <a:r>
              <a:rPr lang="en" sz="1200">
                <a:solidFill>
                  <a:srgbClr val="000000"/>
                </a:solidFill>
                <a:latin typeface="Halant"/>
                <a:ea typeface="Halant"/>
                <a:cs typeface="Halant"/>
                <a:sym typeface="Halant"/>
              </a:rPr>
              <a:t>After completing the reading, answer the following questions.</a:t>
            </a:r>
            <a:endParaRPr sz="1200">
              <a:solidFill>
                <a:srgbClr val="000000"/>
              </a:solidFill>
              <a:latin typeface="Halant"/>
              <a:ea typeface="Halant"/>
              <a:cs typeface="Halant"/>
              <a:sym typeface="Halant"/>
            </a:endParaRPr>
          </a:p>
        </p:txBody>
      </p:sp>
      <p:graphicFrame>
        <p:nvGraphicFramePr>
          <p:cNvPr id="229" name="Google Shape;229;p44"/>
          <p:cNvGraphicFramePr/>
          <p:nvPr/>
        </p:nvGraphicFramePr>
        <p:xfrm>
          <a:off x="449976" y="1130830"/>
          <a:ext cx="3000000" cy="3000000"/>
        </p:xfrm>
        <a:graphic>
          <a:graphicData uri="http://schemas.openxmlformats.org/drawingml/2006/table">
            <a:tbl>
              <a:tblPr>
                <a:noFill/>
                <a:tableStyleId>{7F800CB2-B749-4670-B51D-042A2C8911E7}</a:tableStyleId>
              </a:tblPr>
              <a:tblGrid>
                <a:gridCol w="3466150"/>
                <a:gridCol w="3466150"/>
              </a:tblGrid>
              <a:tr h="435650">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1. What information is known about the </a:t>
                      </a:r>
                      <a:r>
                        <a:rPr lang="en" sz="1200">
                          <a:latin typeface="Inter"/>
                          <a:ea typeface="Inter"/>
                          <a:cs typeface="Inter"/>
                          <a:sym typeface="Inter"/>
                        </a:rPr>
                        <a:t>people mentioned in the sources</a:t>
                      </a:r>
                      <a:r>
                        <a:rPr lang="en" sz="1200">
                          <a:solidFill>
                            <a:srgbClr val="000000"/>
                          </a:solidFill>
                          <a:latin typeface="Inter"/>
                          <a:ea typeface="Inter"/>
                          <a:cs typeface="Inter"/>
                          <a:sym typeface="Inter"/>
                        </a:rPr>
                        <a:t>?</a:t>
                      </a:r>
                      <a:endParaRPr sz="1200">
                        <a:latin typeface="Inter"/>
                        <a:ea typeface="Inter"/>
                        <a:cs typeface="Inter"/>
                        <a:sym typeface="Inter"/>
                      </a:endParaRPr>
                    </a:p>
                  </a:txBody>
                  <a:tcPr marT="87275" marB="87275" marR="86050" marL="86050" anchor="ctr">
                    <a:solidFill>
                      <a:srgbClr val="D9D9D9"/>
                    </a:solidFill>
                  </a:tcPr>
                </a:tc>
                <a:tc>
                  <a:txBody>
                    <a:bodyPr/>
                    <a:lstStyle/>
                    <a:p>
                      <a:pPr indent="0" lvl="0" marL="0" rtl="0" algn="ctr">
                        <a:lnSpc>
                          <a:spcPct val="100000"/>
                        </a:lnSpc>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2. </a:t>
                      </a:r>
                      <a:r>
                        <a:rPr lang="en" sz="1200">
                          <a:solidFill>
                            <a:schemeClr val="dk1"/>
                          </a:solidFill>
                          <a:latin typeface="Inter"/>
                          <a:ea typeface="Inter"/>
                          <a:cs typeface="Inter"/>
                          <a:sym typeface="Inter"/>
                        </a:rPr>
                        <a:t>Circle the types of resistance utilized in the African Independence movements as mentioned in the sources.</a:t>
                      </a:r>
                      <a:endParaRPr sz="1200">
                        <a:latin typeface="Inter"/>
                        <a:ea typeface="Inter"/>
                        <a:cs typeface="Inter"/>
                        <a:sym typeface="Inter"/>
                      </a:endParaRPr>
                    </a:p>
                  </a:txBody>
                  <a:tcPr marT="87275" marB="87275" marR="86050" marL="86050" anchor="ctr">
                    <a:solidFill>
                      <a:srgbClr val="D9D9D9"/>
                    </a:solidFill>
                  </a:tcPr>
                </a:tc>
              </a:tr>
              <a:tr h="1386175">
                <a:tc>
                  <a:txBody>
                    <a:bodyPr/>
                    <a:lstStyle/>
                    <a:p>
                      <a:pPr indent="0" lvl="0" marL="0" rtl="0" algn="l">
                        <a:spcBef>
                          <a:spcPts val="0"/>
                        </a:spcBef>
                        <a:spcAft>
                          <a:spcPts val="0"/>
                        </a:spcAft>
                        <a:buClr>
                          <a:schemeClr val="dk1"/>
                        </a:buClr>
                        <a:buSzPts val="1100"/>
                        <a:buFont typeface="Arial"/>
                        <a:buNone/>
                      </a:pPr>
                      <a:r>
                        <a:rPr b="1" lang="en" sz="1200">
                          <a:solidFill>
                            <a:schemeClr val="accent1"/>
                          </a:solidFill>
                          <a:latin typeface="Inter"/>
                          <a:ea typeface="Inter"/>
                          <a:cs typeface="Inter"/>
                          <a:sym typeface="Inter"/>
                        </a:rPr>
                        <a:t>Jomo Kenyatta: A nationalist leader and head of the Kenya African Union (K.A.U.), he later became Kenya’s first President. He advocated for African self-governance and gave a public speech distancing K.A.U. from the armed Mau Mau movement.</a:t>
                      </a:r>
                      <a:br>
                        <a:rPr b="1" lang="en" sz="1200">
                          <a:solidFill>
                            <a:schemeClr val="accent1"/>
                          </a:solidFill>
                          <a:latin typeface="Inter"/>
                          <a:ea typeface="Inter"/>
                          <a:cs typeface="Inter"/>
                          <a:sym typeface="Inter"/>
                        </a:rPr>
                      </a:b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Muthoni Wa Kirima: A field marshal in the Mau Mau rebellion, she was the only woman to hold such a high rank. She joined the movement as a young girl and lived in the forest for over a decade fighting for independence through guerrilla warfare.</a:t>
                      </a:r>
                      <a:endParaRPr b="1" sz="1200">
                        <a:solidFill>
                          <a:schemeClr val="accent1"/>
                        </a:solidFill>
                        <a:latin typeface="Inter"/>
                        <a:ea typeface="Inter"/>
                        <a:cs typeface="Inter"/>
                        <a:sym typeface="Inter"/>
                      </a:endParaRPr>
                    </a:p>
                  </a:txBody>
                  <a:tcPr marT="87275" marB="87275" marR="86050" marL="86050">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Military Resistance</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Political Organizing</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Civil Disobedience</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Pan-African Advocacy</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Cultural Preservation</a:t>
                      </a:r>
                      <a:endParaRPr sz="1200">
                        <a:solidFill>
                          <a:schemeClr val="dk1"/>
                        </a:solidFill>
                        <a:latin typeface="Inter"/>
                        <a:ea typeface="Inter"/>
                        <a:cs typeface="Inter"/>
                        <a:sym typeface="Inter"/>
                      </a:endParaRPr>
                    </a:p>
                  </a:txBody>
                  <a:tcPr marT="87275" marB="87275" marR="86050" marL="86050" anchor="ctr">
                    <a:lnB cap="flat" cmpd="sng" w="9525">
                      <a:solidFill>
                        <a:srgbClr val="9E9E9E"/>
                      </a:solidFill>
                      <a:prstDash val="solid"/>
                      <a:round/>
                      <a:headEnd len="sm" w="sm" type="none"/>
                      <a:tailEnd len="sm" w="sm" type="none"/>
                    </a:lnB>
                  </a:tcPr>
                </a:tc>
              </a:tr>
              <a:tr h="448025">
                <a:tc>
                  <a:txBody>
                    <a:bodyPr/>
                    <a:lstStyle/>
                    <a:p>
                      <a:pPr indent="0" lvl="0" marL="0" rtl="0" algn="ctr">
                        <a:lnSpc>
                          <a:spcPct val="100000"/>
                        </a:lnSpc>
                        <a:spcBef>
                          <a:spcPts val="0"/>
                        </a:spcBef>
                        <a:spcAft>
                          <a:spcPts val="0"/>
                        </a:spcAft>
                        <a:buNone/>
                      </a:pPr>
                      <a:r>
                        <a:rPr lang="en" sz="1200">
                          <a:latin typeface="Inter"/>
                          <a:ea typeface="Inter"/>
                          <a:cs typeface="Inter"/>
                          <a:sym typeface="Inter"/>
                        </a:rPr>
                        <a:t>3.</a:t>
                      </a:r>
                      <a:r>
                        <a:rPr lang="en" sz="1200">
                          <a:solidFill>
                            <a:schemeClr val="dk1"/>
                          </a:solidFill>
                          <a:latin typeface="Inter"/>
                          <a:ea typeface="Inter"/>
                          <a:cs typeface="Inter"/>
                          <a:sym typeface="Inter"/>
                        </a:rPr>
                        <a:t> What grievances or injustices are highlighted in the sources?</a:t>
                      </a:r>
                      <a:endParaRPr sz="1200">
                        <a:solidFill>
                          <a:srgbClr val="000000"/>
                        </a:solidFill>
                        <a:latin typeface="Inter"/>
                        <a:ea typeface="Inter"/>
                        <a:cs typeface="Inter"/>
                        <a:sym typeface="Inter"/>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ctr">
                        <a:lnSpc>
                          <a:spcPct val="100000"/>
                        </a:lnSpc>
                        <a:spcBef>
                          <a:spcPts val="0"/>
                        </a:spcBef>
                        <a:spcAft>
                          <a:spcPts val="0"/>
                        </a:spcAft>
                        <a:buNone/>
                      </a:pPr>
                      <a:r>
                        <a:rPr lang="en" sz="1200">
                          <a:latin typeface="Inter"/>
                          <a:ea typeface="Inter"/>
                          <a:cs typeface="Inter"/>
                          <a:sym typeface="Inter"/>
                        </a:rPr>
                        <a:t>4. What are the main arguments expressed in each source?</a:t>
                      </a:r>
                      <a:endParaRPr sz="1200">
                        <a:solidFill>
                          <a:srgbClr val="000000"/>
                        </a:solidFill>
                        <a:latin typeface="Inter"/>
                        <a:ea typeface="Inter"/>
                        <a:cs typeface="Inter"/>
                        <a:sym typeface="Inter"/>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1206850">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Colonization, land loss, racism, poverty, and lack of political representation.</a:t>
                      </a:r>
                      <a:br>
                        <a:rPr b="1" lang="en" sz="1200">
                          <a:solidFill>
                            <a:schemeClr val="accent1"/>
                          </a:solidFill>
                          <a:latin typeface="Inter"/>
                          <a:ea typeface="Inter"/>
                          <a:cs typeface="Inter"/>
                          <a:sym typeface="Inter"/>
                        </a:rPr>
                      </a:b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Kenyatta speaks of inequality, forced labor, lack of fair pay, and corruption under colonial rule.</a:t>
                      </a:r>
                      <a:br>
                        <a:rPr b="1" lang="en" sz="1200">
                          <a:solidFill>
                            <a:schemeClr val="accent1"/>
                          </a:solidFill>
                          <a:latin typeface="Inter"/>
                          <a:ea typeface="Inter"/>
                          <a:cs typeface="Inter"/>
                          <a:sym typeface="Inter"/>
                        </a:rPr>
                      </a:b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Muthoni highlights displacement, violence, and extreme suffering during the resistance.</a:t>
                      </a:r>
                      <a:endParaRPr b="1" sz="1200">
                        <a:solidFill>
                          <a:schemeClr val="accent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Kenyatta argues for unity, political rights, and social equality under the law. He calls for an end to colonialism through democratic means.</a:t>
                      </a:r>
                      <a:br>
                        <a:rPr b="1" lang="en" sz="1200">
                          <a:solidFill>
                            <a:schemeClr val="accent1"/>
                          </a:solidFill>
                          <a:latin typeface="Inter"/>
                          <a:ea typeface="Inter"/>
                          <a:cs typeface="Inter"/>
                          <a:sym typeface="Inter"/>
                        </a:rPr>
                      </a:br>
                      <a:endParaRPr b="1" sz="12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accent1"/>
                          </a:solidFill>
                          <a:latin typeface="Inter"/>
                          <a:ea typeface="Inter"/>
                          <a:cs typeface="Inter"/>
                          <a:sym typeface="Inter"/>
                        </a:rPr>
                        <a:t>Muthoni shares her personal sacrifices and the Mau Mau’s commitment to armed resistance, emphasizing the cost of freedom and the strength of national spirit.</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48025">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5. How does each source describe the future or hopes for their country after independence?</a:t>
                      </a:r>
                      <a:endParaRPr sz="1200">
                        <a:solidFill>
                          <a:schemeClr val="dk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6. What is a question you could ask to better understand each source?</a:t>
                      </a:r>
                      <a:endParaRPr sz="1200">
                        <a:solidFill>
                          <a:schemeClr val="dk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1206850">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Kenyatta envisions a Kenya of equality, opportunity, and self-rule where corruption and racism are defeated through justice.</a:t>
                      </a:r>
                      <a:br>
                        <a:rPr b="1" lang="en" sz="1200">
                          <a:solidFill>
                            <a:schemeClr val="accent1"/>
                          </a:solidFill>
                          <a:latin typeface="Inter"/>
                          <a:ea typeface="Inter"/>
                          <a:cs typeface="Inter"/>
                          <a:sym typeface="Inter"/>
                        </a:rPr>
                      </a:b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Muthoni expresses deep pride and emotional relief at returning home after independence, hopeful that future generations will thrive from her sacrifice.</a:t>
                      </a:r>
                      <a:endParaRPr b="1" sz="1200">
                        <a:solidFill>
                          <a:schemeClr val="accent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b="1" lang="en" sz="1200">
                          <a:solidFill>
                            <a:schemeClr val="accent1"/>
                          </a:solidFill>
                          <a:latin typeface="Inter"/>
                          <a:ea typeface="Inter"/>
                          <a:cs typeface="Inter"/>
                          <a:sym typeface="Inter"/>
                        </a:rPr>
                        <a:t>For Kenyatta: Why did he publicly separate K.A.U. from the Mau Mau, and how was that received by the Kenyan public?</a:t>
                      </a:r>
                      <a:br>
                        <a:rPr b="1" lang="en" sz="1200">
                          <a:solidFill>
                            <a:schemeClr val="accent1"/>
                          </a:solidFill>
                          <a:latin typeface="Inter"/>
                          <a:ea typeface="Inter"/>
                          <a:cs typeface="Inter"/>
                          <a:sym typeface="Inter"/>
                        </a:rPr>
                      </a:br>
                      <a:endParaRPr b="1" sz="12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accent1"/>
                          </a:solidFill>
                          <a:latin typeface="Inter"/>
                          <a:ea typeface="Inter"/>
                          <a:cs typeface="Inter"/>
                          <a:sym typeface="Inter"/>
                        </a:rPr>
                        <a:t>For Muthoni: How did women like her navigate roles in a male-dominated armed movement, and what recognition did they receive after independence?</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230" name="Google Shape;230;p44"/>
          <p:cNvSpPr/>
          <p:nvPr/>
        </p:nvSpPr>
        <p:spPr>
          <a:xfrm>
            <a:off x="4814775" y="2232550"/>
            <a:ext cx="1738800" cy="343800"/>
          </a:xfrm>
          <a:prstGeom prst="ellipse">
            <a:avLst/>
          </a:prstGeom>
          <a:noFill/>
          <a:ln cap="flat" cmpd="sng" w="1905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31" name="Google Shape;231;p44"/>
          <p:cNvSpPr/>
          <p:nvPr/>
        </p:nvSpPr>
        <p:spPr>
          <a:xfrm>
            <a:off x="4814775" y="2576350"/>
            <a:ext cx="1738800" cy="343800"/>
          </a:xfrm>
          <a:prstGeom prst="ellipse">
            <a:avLst/>
          </a:prstGeom>
          <a:noFill/>
          <a:ln cap="flat" cmpd="sng" w="1905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32" name="Google Shape;232;p44"/>
          <p:cNvSpPr/>
          <p:nvPr/>
        </p:nvSpPr>
        <p:spPr>
          <a:xfrm>
            <a:off x="4814775" y="2990925"/>
            <a:ext cx="1738800" cy="343800"/>
          </a:xfrm>
          <a:prstGeom prst="ellipse">
            <a:avLst/>
          </a:prstGeom>
          <a:noFill/>
          <a:ln cap="flat" cmpd="sng" w="1905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36" name="Shape 236"/>
        <p:cNvGrpSpPr/>
        <p:nvPr/>
      </p:nvGrpSpPr>
      <p:grpSpPr>
        <a:xfrm>
          <a:off x="0" y="0"/>
          <a:ext cx="0" cy="0"/>
          <a:chOff x="0" y="0"/>
          <a:chExt cx="0" cy="0"/>
        </a:xfrm>
      </p:grpSpPr>
      <p:sp>
        <p:nvSpPr>
          <p:cNvPr id="237" name="Google Shape;237;p45"/>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Comparison</a:t>
            </a:r>
            <a:endParaRPr sz="14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Inside/Outside Circle (Exemplar)</a:t>
            </a:r>
            <a:endParaRPr sz="1900">
              <a:solidFill>
                <a:schemeClr val="dk1"/>
              </a:solidFill>
              <a:latin typeface="Plus Jakarta Sans"/>
              <a:ea typeface="Plus Jakarta Sans"/>
              <a:cs typeface="Plus Jakarta Sans"/>
              <a:sym typeface="Plus Jakarta Sans"/>
            </a:endParaRPr>
          </a:p>
        </p:txBody>
      </p:sp>
      <p:sp>
        <p:nvSpPr>
          <p:cNvPr id="238" name="Google Shape;238;p45"/>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39" name="Google Shape;239;p45"/>
          <p:cNvPicPr preferRelativeResize="0"/>
          <p:nvPr/>
        </p:nvPicPr>
        <p:blipFill>
          <a:blip r:embed="rId3">
            <a:alphaModFix/>
          </a:blip>
          <a:stretch>
            <a:fillRect/>
          </a:stretch>
        </p:blipFill>
        <p:spPr>
          <a:xfrm>
            <a:off x="390131" y="9513171"/>
            <a:ext cx="425136" cy="425136"/>
          </a:xfrm>
          <a:prstGeom prst="rect">
            <a:avLst/>
          </a:prstGeom>
          <a:noFill/>
          <a:ln>
            <a:noFill/>
          </a:ln>
        </p:spPr>
      </p:pic>
      <p:sp>
        <p:nvSpPr>
          <p:cNvPr id="240" name="Google Shape;240;p45"/>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41" name="Google Shape;241;p45"/>
          <p:cNvPicPr preferRelativeResize="0"/>
          <p:nvPr/>
        </p:nvPicPr>
        <p:blipFill>
          <a:blip r:embed="rId4">
            <a:alphaModFix/>
          </a:blip>
          <a:stretch>
            <a:fillRect/>
          </a:stretch>
        </p:blipFill>
        <p:spPr>
          <a:xfrm>
            <a:off x="216272" y="154797"/>
            <a:ext cx="1041739" cy="431978"/>
          </a:xfrm>
          <a:prstGeom prst="rect">
            <a:avLst/>
          </a:prstGeom>
          <a:noFill/>
          <a:ln>
            <a:noFill/>
          </a:ln>
        </p:spPr>
      </p:pic>
      <p:sp>
        <p:nvSpPr>
          <p:cNvPr id="242" name="Google Shape;242;p45"/>
          <p:cNvSpPr txBox="1"/>
          <p:nvPr/>
        </p:nvSpPr>
        <p:spPr>
          <a:xfrm>
            <a:off x="430306" y="721739"/>
            <a:ext cx="6454500" cy="9135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As you move through the inside/outside circle, take notes about each of the sources, especially focusing on the types of resistance and arguments expressed. After completing the circle, use the last box to determine which country is the most similar and most different from the one you learned about.</a:t>
            </a:r>
            <a:endParaRPr sz="1100">
              <a:solidFill>
                <a:srgbClr val="000000"/>
              </a:solidFill>
              <a:latin typeface="Halant"/>
              <a:ea typeface="Halant"/>
              <a:cs typeface="Halant"/>
              <a:sym typeface="Halant"/>
            </a:endParaRPr>
          </a:p>
        </p:txBody>
      </p:sp>
      <p:graphicFrame>
        <p:nvGraphicFramePr>
          <p:cNvPr id="243" name="Google Shape;243;p45"/>
          <p:cNvGraphicFramePr/>
          <p:nvPr/>
        </p:nvGraphicFramePr>
        <p:xfrm>
          <a:off x="449976" y="1740430"/>
          <a:ext cx="3000000" cy="3000000"/>
        </p:xfrm>
        <a:graphic>
          <a:graphicData uri="http://schemas.openxmlformats.org/drawingml/2006/table">
            <a:tbl>
              <a:tblPr>
                <a:noFill/>
                <a:tableStyleId>{7F800CB2-B749-4670-B51D-042A2C8911E7}</a:tableStyleId>
              </a:tblPr>
              <a:tblGrid>
                <a:gridCol w="3466150"/>
                <a:gridCol w="3466150"/>
              </a:tblGrid>
              <a:tr h="309825">
                <a:tc>
                  <a:txBody>
                    <a:bodyPr/>
                    <a:lstStyle/>
                    <a:p>
                      <a:pPr indent="0" lvl="0" marL="0" rtl="0" algn="ctr">
                        <a:lnSpc>
                          <a:spcPct val="100000"/>
                        </a:lnSpc>
                        <a:spcBef>
                          <a:spcPts val="0"/>
                        </a:spcBef>
                        <a:spcAft>
                          <a:spcPts val="0"/>
                        </a:spcAft>
                        <a:buNone/>
                      </a:pPr>
                      <a:r>
                        <a:rPr lang="en" sz="1200">
                          <a:latin typeface="Inter"/>
                          <a:ea typeface="Inter"/>
                          <a:cs typeface="Inter"/>
                          <a:sym typeface="Inter"/>
                        </a:rPr>
                        <a:t>Kenya</a:t>
                      </a:r>
                      <a:endParaRPr sz="1200">
                        <a:latin typeface="Inter"/>
                        <a:ea typeface="Inter"/>
                        <a:cs typeface="Inter"/>
                        <a:sym typeface="Inter"/>
                      </a:endParaRPr>
                    </a:p>
                  </a:txBody>
                  <a:tcPr marT="87275" marB="87275" marR="86050" marL="86050" anchor="ctr">
                    <a:solidFill>
                      <a:srgbClr val="D9D9D9"/>
                    </a:solidFill>
                  </a:tcPr>
                </a:tc>
                <a:tc>
                  <a:txBody>
                    <a:bodyPr/>
                    <a:lstStyle/>
                    <a:p>
                      <a:pPr indent="0" lvl="0" marL="0" rtl="0" algn="ctr">
                        <a:lnSpc>
                          <a:spcPct val="100000"/>
                        </a:lnSpc>
                        <a:spcBef>
                          <a:spcPts val="0"/>
                        </a:spcBef>
                        <a:spcAft>
                          <a:spcPts val="0"/>
                        </a:spcAft>
                        <a:buClr>
                          <a:srgbClr val="000000"/>
                        </a:buClr>
                        <a:buSzPts val="1100"/>
                        <a:buFont typeface="Arial"/>
                        <a:buNone/>
                      </a:pPr>
                      <a:r>
                        <a:rPr lang="en" sz="1200">
                          <a:latin typeface="Inter"/>
                          <a:ea typeface="Inter"/>
                          <a:cs typeface="Inter"/>
                          <a:sym typeface="Inter"/>
                        </a:rPr>
                        <a:t>Ghana</a:t>
                      </a:r>
                      <a:endParaRPr sz="1200">
                        <a:latin typeface="Inter"/>
                        <a:ea typeface="Inter"/>
                        <a:cs typeface="Inter"/>
                        <a:sym typeface="Inter"/>
                      </a:endParaRPr>
                    </a:p>
                  </a:txBody>
                  <a:tcPr marT="87275" marB="87275" marR="86050" marL="86050" anchor="ctr">
                    <a:solidFill>
                      <a:srgbClr val="D9D9D9"/>
                    </a:solidFill>
                  </a:tcPr>
                </a:tc>
              </a:tr>
              <a:tr h="1578050">
                <a:tc>
                  <a:txBody>
                    <a:bodyPr/>
                    <a:lstStyle/>
                    <a:p>
                      <a:pPr indent="0" lvl="0" marL="0" rtl="0" algn="l">
                        <a:spcBef>
                          <a:spcPts val="0"/>
                        </a:spcBef>
                        <a:spcAft>
                          <a:spcPts val="0"/>
                        </a:spcAft>
                        <a:buClr>
                          <a:schemeClr val="dk1"/>
                        </a:buClr>
                        <a:buSzPts val="1100"/>
                        <a:buFont typeface="Arial"/>
                        <a:buNone/>
                      </a:pPr>
                      <a:r>
                        <a:rPr b="1" lang="en" sz="1200">
                          <a:solidFill>
                            <a:schemeClr val="accent1"/>
                          </a:solidFill>
                          <a:latin typeface="Inter"/>
                          <a:ea typeface="Inter"/>
                          <a:cs typeface="Inter"/>
                          <a:sym typeface="Inter"/>
                        </a:rPr>
                        <a:t>Types of Resistance: Military resistance (Mau Mau), political organizing (Kenyatta &amp; KAU), civil disobedience (forest hiding, petitions)</a:t>
                      </a:r>
                      <a:br>
                        <a:rPr b="1" lang="en" sz="1200">
                          <a:solidFill>
                            <a:schemeClr val="accent1"/>
                          </a:solidFill>
                          <a:latin typeface="Inter"/>
                          <a:ea typeface="Inter"/>
                          <a:cs typeface="Inter"/>
                          <a:sym typeface="Inter"/>
                        </a:rPr>
                      </a:b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Arguments: Fight for land, equality, and self-governance; rejection of British claims that KAU was violent; need for African unity and political agency</a:t>
                      </a:r>
                      <a:endParaRPr b="1" sz="1200">
                        <a:solidFill>
                          <a:schemeClr val="accent1"/>
                        </a:solidFill>
                        <a:latin typeface="Inter"/>
                        <a:ea typeface="Inter"/>
                        <a:cs typeface="Inter"/>
                        <a:sym typeface="Inter"/>
                      </a:endParaRPr>
                    </a:p>
                  </a:txBody>
                  <a:tcPr marT="87275" marB="87275" marR="86050" marL="86050">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Types of Resistance: Political organizing (CPP), civil disobedience (Positive Action), Pan-African advocacy (OAU)</a:t>
                      </a:r>
                      <a:br>
                        <a:rPr b="1" lang="en" sz="1200">
                          <a:solidFill>
                            <a:schemeClr val="accent1"/>
                          </a:solidFill>
                          <a:latin typeface="Inter"/>
                          <a:ea typeface="Inter"/>
                          <a:cs typeface="Inter"/>
                          <a:sym typeface="Inter"/>
                        </a:rPr>
                      </a:b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Arguments: Independence is the first step; Pan-African unity is necessary to resist neocolonialism; women like Hannah Kudjoe were central but erased from history</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txBody>
                  <a:tcPr marT="87275" marB="87275" marR="86050" marL="86050">
                    <a:lnB cap="flat" cmpd="sng" w="9525">
                      <a:solidFill>
                        <a:srgbClr val="9E9E9E"/>
                      </a:solidFill>
                      <a:prstDash val="solid"/>
                      <a:round/>
                      <a:headEnd len="sm" w="sm" type="none"/>
                      <a:tailEnd len="sm" w="sm" type="none"/>
                    </a:lnB>
                  </a:tcPr>
                </a:tc>
              </a:tr>
              <a:tr h="309825">
                <a:tc>
                  <a:txBody>
                    <a:bodyPr/>
                    <a:lstStyle/>
                    <a:p>
                      <a:pPr indent="0" lvl="0" marL="0" rtl="0" algn="ctr">
                        <a:lnSpc>
                          <a:spcPct val="100000"/>
                        </a:lnSpc>
                        <a:spcBef>
                          <a:spcPts val="0"/>
                        </a:spcBef>
                        <a:spcAft>
                          <a:spcPts val="0"/>
                        </a:spcAft>
                        <a:buNone/>
                      </a:pPr>
                      <a:r>
                        <a:rPr lang="en" sz="1200">
                          <a:latin typeface="Inter"/>
                          <a:ea typeface="Inter"/>
                          <a:cs typeface="Inter"/>
                          <a:sym typeface="Inter"/>
                        </a:rPr>
                        <a:t>Congo</a:t>
                      </a:r>
                      <a:endParaRPr sz="1200">
                        <a:solidFill>
                          <a:srgbClr val="000000"/>
                        </a:solidFill>
                        <a:latin typeface="Inter"/>
                        <a:ea typeface="Inter"/>
                        <a:cs typeface="Inter"/>
                        <a:sym typeface="Inter"/>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ctr">
                        <a:lnSpc>
                          <a:spcPct val="100000"/>
                        </a:lnSpc>
                        <a:spcBef>
                          <a:spcPts val="0"/>
                        </a:spcBef>
                        <a:spcAft>
                          <a:spcPts val="0"/>
                        </a:spcAft>
                        <a:buNone/>
                      </a:pPr>
                      <a:r>
                        <a:rPr lang="en" sz="1200">
                          <a:latin typeface="Inter"/>
                          <a:ea typeface="Inter"/>
                          <a:cs typeface="Inter"/>
                          <a:sym typeface="Inter"/>
                        </a:rPr>
                        <a:t>Nigeria</a:t>
                      </a:r>
                      <a:endParaRPr sz="1200">
                        <a:solidFill>
                          <a:srgbClr val="000000"/>
                        </a:solidFill>
                        <a:latin typeface="Inter"/>
                        <a:ea typeface="Inter"/>
                        <a:cs typeface="Inter"/>
                        <a:sym typeface="Inter"/>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1578050">
                <a:tc>
                  <a:txBody>
                    <a:bodyPr/>
                    <a:lstStyle/>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Types of Resistance: Military resistance (FLN struggle), political organizing (MNC, PSA), Pan-African advocacy</a:t>
                      </a:r>
                      <a:br>
                        <a:rPr b="1" lang="en" sz="1200">
                          <a:solidFill>
                            <a:srgbClr val="E95C3D"/>
                          </a:solidFill>
                          <a:latin typeface="Inter"/>
                          <a:ea typeface="Inter"/>
                          <a:cs typeface="Inter"/>
                          <a:sym typeface="Inter"/>
                        </a:rPr>
                      </a:b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Arguments: Emphasis on suffering under colonialism; Congo must shape its own future; figures like Lumumba and Blouin show both grassroots and elite organizing</a:t>
                      </a:r>
                      <a:endParaRPr b="1" sz="1200">
                        <a:solidFill>
                          <a:srgbClr val="E95C3D"/>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Types of Resistance: Political organizing, Pan-African advocacy, transnational feminist organizing</a:t>
                      </a:r>
                      <a:br>
                        <a:rPr b="1" lang="en" sz="1200">
                          <a:solidFill>
                            <a:srgbClr val="E95C3D"/>
                          </a:solidFill>
                          <a:latin typeface="Inter"/>
                          <a:ea typeface="Inter"/>
                          <a:cs typeface="Inter"/>
                          <a:sym typeface="Inter"/>
                        </a:rPr>
                      </a:b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Arguments: Unity among African states is crucial; women's empowerment is key to national liberation; African leaders must reject outside interference</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09825">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Algeria</a:t>
                      </a:r>
                      <a:endParaRPr sz="1200">
                        <a:solidFill>
                          <a:schemeClr val="dk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Comparison</a:t>
                      </a:r>
                      <a:endParaRPr sz="1200">
                        <a:solidFill>
                          <a:schemeClr val="dk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2284675">
                <a:tc>
                  <a:txBody>
                    <a:bodyPr/>
                    <a:lstStyle/>
                    <a:p>
                      <a:pPr indent="0" lvl="0" marL="0" rtl="0" algn="l">
                        <a:spcBef>
                          <a:spcPts val="0"/>
                        </a:spcBef>
                        <a:spcAft>
                          <a:spcPts val="0"/>
                        </a:spcAft>
                        <a:buClr>
                          <a:schemeClr val="dk1"/>
                        </a:buClr>
                        <a:buSzPts val="1100"/>
                        <a:buFont typeface="Arial"/>
                        <a:buNone/>
                      </a:pPr>
                      <a:r>
                        <a:rPr b="1" lang="en" sz="1200">
                          <a:solidFill>
                            <a:schemeClr val="accent1"/>
                          </a:solidFill>
                          <a:latin typeface="Inter"/>
                          <a:ea typeface="Inter"/>
                          <a:cs typeface="Inter"/>
                          <a:sym typeface="Inter"/>
                        </a:rPr>
                        <a:t>ypes of Resistance: Military resistance (FLN urban guerrilla), cultural preservation, Pan-African alignment</a:t>
                      </a:r>
                      <a:br>
                        <a:rPr b="1" lang="en" sz="1200">
                          <a:solidFill>
                            <a:schemeClr val="accent1"/>
                          </a:solidFill>
                          <a:latin typeface="Inter"/>
                          <a:ea typeface="Inter"/>
                          <a:cs typeface="Inter"/>
                          <a:sym typeface="Inter"/>
                        </a:rPr>
                      </a:br>
                      <a:endParaRPr b="1" sz="12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accent1"/>
                          </a:solidFill>
                          <a:latin typeface="Inter"/>
                          <a:ea typeface="Inter"/>
                          <a:cs typeface="Inter"/>
                          <a:sym typeface="Inter"/>
                        </a:rPr>
                        <a:t>Arguments: Deep scars from colonialism; post-independence challenge is mental/cultural liberation; Bouhired symbolizes resistance and injustice</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Most Similar: Ghana</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Most Different: Algeria</a:t>
                      </a:r>
                      <a:endParaRPr b="1" sz="1200">
                        <a:solidFill>
                          <a:schemeClr val="accent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